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</p:embeddedFont>
    <p:embeddedFont>
      <p:font typeface="Lato Bold" panose="020F0502020204030203" charset="0"/>
      <p:regular r:id="rId23"/>
    </p:embeddedFont>
    <p:embeddedFont>
      <p:font typeface="Yeseva One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2542478"/>
            <a:ext cx="9025828" cy="3576936"/>
            <a:chOff x="0" y="0"/>
            <a:chExt cx="2377173" cy="9420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7173" cy="942074"/>
            </a:xfrm>
            <a:custGeom>
              <a:avLst/>
              <a:gdLst/>
              <a:ahLst/>
              <a:cxnLst/>
              <a:rect l="l" t="t" r="r" b="b"/>
              <a:pathLst>
                <a:path w="2377173" h="942074">
                  <a:moveTo>
                    <a:pt x="62616" y="0"/>
                  </a:moveTo>
                  <a:lnTo>
                    <a:pt x="2314557" y="0"/>
                  </a:lnTo>
                  <a:cubicBezTo>
                    <a:pt x="2331164" y="0"/>
                    <a:pt x="2347090" y="6597"/>
                    <a:pt x="2358833" y="18340"/>
                  </a:cubicBezTo>
                  <a:cubicBezTo>
                    <a:pt x="2370576" y="30083"/>
                    <a:pt x="2377173" y="46009"/>
                    <a:pt x="2377173" y="62616"/>
                  </a:cubicBezTo>
                  <a:lnTo>
                    <a:pt x="2377173" y="879458"/>
                  </a:lnTo>
                  <a:cubicBezTo>
                    <a:pt x="2377173" y="914040"/>
                    <a:pt x="2349139" y="942074"/>
                    <a:pt x="2314557" y="942074"/>
                  </a:cubicBezTo>
                  <a:lnTo>
                    <a:pt x="62616" y="942074"/>
                  </a:lnTo>
                  <a:cubicBezTo>
                    <a:pt x="46009" y="942074"/>
                    <a:pt x="30083" y="935477"/>
                    <a:pt x="18340" y="923734"/>
                  </a:cubicBezTo>
                  <a:cubicBezTo>
                    <a:pt x="6597" y="911991"/>
                    <a:pt x="0" y="896065"/>
                    <a:pt x="0" y="879458"/>
                  </a:cubicBezTo>
                  <a:lnTo>
                    <a:pt x="0" y="62616"/>
                  </a:lnTo>
                  <a:cubicBezTo>
                    <a:pt x="0" y="28034"/>
                    <a:pt x="28034" y="0"/>
                    <a:pt x="62616" y="0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2377173" cy="1046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27062" y="2995032"/>
            <a:ext cx="9445526" cy="263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>
                <a:solidFill>
                  <a:srgbClr val="EFECE6"/>
                </a:solidFill>
                <a:latin typeface="Yeseva One"/>
                <a:ea typeface="Yeseva One"/>
                <a:cs typeface="Yeseva One"/>
                <a:sym typeface="Yeseva One"/>
              </a:rPr>
              <a:t>Digital Twin for Helicopter </a:t>
            </a:r>
          </a:p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EFECE6"/>
                </a:solidFill>
                <a:latin typeface="Yeseva One"/>
                <a:ea typeface="Yeseva One"/>
                <a:cs typeface="Yeseva One"/>
                <a:sym typeface="Yeseva One"/>
              </a:rPr>
              <a:t>Fuel Injection System</a:t>
            </a:r>
          </a:p>
        </p:txBody>
      </p:sp>
      <p:sp>
        <p:nvSpPr>
          <p:cNvPr id="14" name="Freeform 14"/>
          <p:cNvSpPr/>
          <p:nvPr/>
        </p:nvSpPr>
        <p:spPr>
          <a:xfrm>
            <a:off x="7878586" y="3220841"/>
            <a:ext cx="1341886" cy="1110105"/>
          </a:xfrm>
          <a:custGeom>
            <a:avLst/>
            <a:gdLst/>
            <a:ahLst/>
            <a:cxnLst/>
            <a:rect l="l" t="t" r="r" b="b"/>
            <a:pathLst>
              <a:path w="1341886" h="1110105">
                <a:moveTo>
                  <a:pt x="0" y="0"/>
                </a:moveTo>
                <a:lnTo>
                  <a:pt x="1341886" y="0"/>
                </a:lnTo>
                <a:lnTo>
                  <a:pt x="1341886" y="1110106"/>
                </a:lnTo>
                <a:lnTo>
                  <a:pt x="0" y="1110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04900" y="6833478"/>
            <a:ext cx="5519830" cy="975915"/>
            <a:chOff x="0" y="0"/>
            <a:chExt cx="1453782" cy="2570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53782" cy="257031"/>
            </a:xfrm>
            <a:custGeom>
              <a:avLst/>
              <a:gdLst/>
              <a:ahLst/>
              <a:cxnLst/>
              <a:rect l="l" t="t" r="r" b="b"/>
              <a:pathLst>
                <a:path w="1453782" h="257031">
                  <a:moveTo>
                    <a:pt x="39272" y="0"/>
                  </a:moveTo>
                  <a:lnTo>
                    <a:pt x="1414511" y="0"/>
                  </a:lnTo>
                  <a:cubicBezTo>
                    <a:pt x="1424926" y="0"/>
                    <a:pt x="1434915" y="4138"/>
                    <a:pt x="1442280" y="11502"/>
                  </a:cubicBezTo>
                  <a:cubicBezTo>
                    <a:pt x="1449645" y="18867"/>
                    <a:pt x="1453782" y="28856"/>
                    <a:pt x="1453782" y="39272"/>
                  </a:cubicBezTo>
                  <a:lnTo>
                    <a:pt x="1453782" y="217759"/>
                  </a:lnTo>
                  <a:cubicBezTo>
                    <a:pt x="1453782" y="239448"/>
                    <a:pt x="1436200" y="257031"/>
                    <a:pt x="1414511" y="257031"/>
                  </a:cubicBezTo>
                  <a:lnTo>
                    <a:pt x="39272" y="257031"/>
                  </a:lnTo>
                  <a:cubicBezTo>
                    <a:pt x="17583" y="257031"/>
                    <a:pt x="0" y="239448"/>
                    <a:pt x="0" y="217759"/>
                  </a:cubicBezTo>
                  <a:lnTo>
                    <a:pt x="0" y="39272"/>
                  </a:lnTo>
                  <a:cubicBezTo>
                    <a:pt x="0" y="28856"/>
                    <a:pt x="4138" y="18867"/>
                    <a:pt x="11502" y="11502"/>
                  </a:cubicBezTo>
                  <a:cubicBezTo>
                    <a:pt x="18867" y="4138"/>
                    <a:pt x="28856" y="0"/>
                    <a:pt x="39272" y="0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1453782" cy="361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03262" y="6890428"/>
            <a:ext cx="4887851" cy="70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2"/>
              </a:lnSpc>
              <a:spcBef>
                <a:spcPct val="0"/>
              </a:spcBef>
            </a:pPr>
            <a:r>
              <a:rPr lang="en-US" sz="3587">
                <a:solidFill>
                  <a:srgbClr val="EFECE6"/>
                </a:solidFill>
                <a:latin typeface="Yeseva One"/>
                <a:ea typeface="Yeseva One"/>
                <a:cs typeface="Yeseva One"/>
                <a:sym typeface="Yeseva One"/>
              </a:rPr>
              <a:t>Team Name : RotorX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30759" y="624185"/>
            <a:ext cx="12980076" cy="77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9"/>
              </a:lnSpc>
            </a:pPr>
            <a:r>
              <a:rPr lang="en-US" sz="4924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Use Case: Aviation Maintenance Crew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0759" y="1783259"/>
            <a:ext cx="16626482" cy="46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system is designed to empower Aviation Maintenance Crew with advanced tools for fuel system management.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30759" y="2515791"/>
            <a:ext cx="1186755" cy="1424136"/>
            <a:chOff x="0" y="0"/>
            <a:chExt cx="1582340" cy="189884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582293" cy="1898904"/>
            </a:xfrm>
            <a:custGeom>
              <a:avLst/>
              <a:gdLst/>
              <a:ahLst/>
              <a:cxnLst/>
              <a:rect l="l" t="t" r="r" b="b"/>
              <a:pathLst>
                <a:path w="1582293" h="1898904">
                  <a:moveTo>
                    <a:pt x="0" y="0"/>
                  </a:moveTo>
                  <a:lnTo>
                    <a:pt x="1582293" y="0"/>
                  </a:lnTo>
                  <a:lnTo>
                    <a:pt x="1582293" y="1898904"/>
                  </a:lnTo>
                  <a:lnTo>
                    <a:pt x="0" y="189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r="-4" b="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254746" y="2733972"/>
            <a:ext cx="5751462" cy="38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Monitor helicopter fuel systems in real 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54746" y="3180457"/>
            <a:ext cx="15202495" cy="46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Provides a comprehensive overview of fuel system performance with live data.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30759" y="3939928"/>
            <a:ext cx="1186755" cy="1424136"/>
            <a:chOff x="0" y="0"/>
            <a:chExt cx="1582340" cy="189884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582293" cy="1898904"/>
            </a:xfrm>
            <a:custGeom>
              <a:avLst/>
              <a:gdLst/>
              <a:ahLst/>
              <a:cxnLst/>
              <a:rect l="l" t="t" r="r" b="b"/>
              <a:pathLst>
                <a:path w="1582293" h="1898904">
                  <a:moveTo>
                    <a:pt x="0" y="0"/>
                  </a:moveTo>
                  <a:lnTo>
                    <a:pt x="1582293" y="0"/>
                  </a:lnTo>
                  <a:lnTo>
                    <a:pt x="1582293" y="1898904"/>
                  </a:lnTo>
                  <a:lnTo>
                    <a:pt x="0" y="189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" r="-4" b="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254746" y="4158109"/>
            <a:ext cx="5104656" cy="38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Detect anomalies before failures occur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54746" y="4604594"/>
            <a:ext cx="15202495" cy="46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Proactive identification of potential issues, preventing costly downtime.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30759" y="5364064"/>
            <a:ext cx="1186755" cy="1424136"/>
            <a:chOff x="0" y="0"/>
            <a:chExt cx="1582340" cy="189884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582293" cy="1898904"/>
            </a:xfrm>
            <a:custGeom>
              <a:avLst/>
              <a:gdLst/>
              <a:ahLst/>
              <a:cxnLst/>
              <a:rect l="l" t="t" r="r" b="b"/>
              <a:pathLst>
                <a:path w="1582293" h="1898904">
                  <a:moveTo>
                    <a:pt x="0" y="0"/>
                  </a:moveTo>
                  <a:lnTo>
                    <a:pt x="1582293" y="0"/>
                  </a:lnTo>
                  <a:lnTo>
                    <a:pt x="1582293" y="1898904"/>
                  </a:lnTo>
                  <a:lnTo>
                    <a:pt x="0" y="189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" r="-4" b="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254746" y="5582245"/>
            <a:ext cx="4260651" cy="38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Understand root causes using AI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54746" y="6028730"/>
            <a:ext cx="15202495" cy="46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AI-driven insights help pinpoint the underlying reasons for anomalies.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830759" y="6788200"/>
            <a:ext cx="1186755" cy="1424136"/>
            <a:chOff x="0" y="0"/>
            <a:chExt cx="1582340" cy="1898848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582293" cy="1898904"/>
            </a:xfrm>
            <a:custGeom>
              <a:avLst/>
              <a:gdLst/>
              <a:ahLst/>
              <a:cxnLst/>
              <a:rect l="l" t="t" r="r" b="b"/>
              <a:pathLst>
                <a:path w="1582293" h="1898904">
                  <a:moveTo>
                    <a:pt x="0" y="0"/>
                  </a:moveTo>
                  <a:lnTo>
                    <a:pt x="1582293" y="0"/>
                  </a:lnTo>
                  <a:lnTo>
                    <a:pt x="1582293" y="1898904"/>
                  </a:lnTo>
                  <a:lnTo>
                    <a:pt x="0" y="189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" r="-4" b="2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2254746" y="7006381"/>
            <a:ext cx="5795516" cy="38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Perform virtual fault tests to improve safety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54746" y="7452866"/>
            <a:ext cx="15202495" cy="46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Simulate fault scenarios to train and validate maintenance procedures without risk.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30759" y="8212336"/>
            <a:ext cx="1186755" cy="1424136"/>
            <a:chOff x="0" y="0"/>
            <a:chExt cx="1582340" cy="1898848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1582293" cy="1898904"/>
            </a:xfrm>
            <a:custGeom>
              <a:avLst/>
              <a:gdLst/>
              <a:ahLst/>
              <a:cxnLst/>
              <a:rect l="l" t="t" r="r" b="b"/>
              <a:pathLst>
                <a:path w="1582293" h="1898904">
                  <a:moveTo>
                    <a:pt x="0" y="0"/>
                  </a:moveTo>
                  <a:lnTo>
                    <a:pt x="1582293" y="0"/>
                  </a:lnTo>
                  <a:lnTo>
                    <a:pt x="1582293" y="1898904"/>
                  </a:lnTo>
                  <a:lnTo>
                    <a:pt x="0" y="189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" r="-4" b="2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2254746" y="8430517"/>
            <a:ext cx="5783313" cy="38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Replay and study failure scenarios from logs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254746" y="8877003"/>
            <a:ext cx="15202495" cy="46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Analyze past incidents to learn and improve future maintenance strategies.</a:t>
            </a:r>
          </a:p>
        </p:txBody>
      </p:sp>
      <p:sp>
        <p:nvSpPr>
          <p:cNvPr id="28" name="Freeform 28"/>
          <p:cNvSpPr/>
          <p:nvPr/>
        </p:nvSpPr>
        <p:spPr>
          <a:xfrm>
            <a:off x="15917414" y="652760"/>
            <a:ext cx="1341886" cy="1110105"/>
          </a:xfrm>
          <a:custGeom>
            <a:avLst/>
            <a:gdLst/>
            <a:ahLst/>
            <a:cxnLst/>
            <a:rect l="l" t="t" r="r" b="b"/>
            <a:pathLst>
              <a:path w="1341886" h="1110105">
                <a:moveTo>
                  <a:pt x="0" y="0"/>
                </a:moveTo>
                <a:lnTo>
                  <a:pt x="1341886" y="0"/>
                </a:lnTo>
                <a:lnTo>
                  <a:pt x="1341886" y="1110105"/>
                </a:lnTo>
                <a:lnTo>
                  <a:pt x="0" y="1110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553915"/>
            <a:ext cx="8540295" cy="77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9"/>
              </a:lnSpc>
            </a:pPr>
            <a:r>
              <a:rPr lang="en-US" sz="4962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Specific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940249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system adheres to specific technical and performance requirements to ensure optimal operation.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3803302"/>
            <a:ext cx="16313051" cy="4905970"/>
            <a:chOff x="0" y="0"/>
            <a:chExt cx="21750735" cy="65412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50655" cy="6541389"/>
            </a:xfrm>
            <a:custGeom>
              <a:avLst/>
              <a:gdLst/>
              <a:ahLst/>
              <a:cxnLst/>
              <a:rect l="l" t="t" r="r" b="b"/>
              <a:pathLst>
                <a:path w="21750655" h="6541389">
                  <a:moveTo>
                    <a:pt x="0" y="63119"/>
                  </a:moveTo>
                  <a:cubicBezTo>
                    <a:pt x="0" y="28194"/>
                    <a:pt x="28321" y="0"/>
                    <a:pt x="63119" y="0"/>
                  </a:cubicBezTo>
                  <a:lnTo>
                    <a:pt x="21687537" y="0"/>
                  </a:lnTo>
                  <a:lnTo>
                    <a:pt x="21687537" y="6350"/>
                  </a:lnTo>
                  <a:lnTo>
                    <a:pt x="21687537" y="0"/>
                  </a:lnTo>
                  <a:cubicBezTo>
                    <a:pt x="21722462" y="0"/>
                    <a:pt x="21750655" y="28194"/>
                    <a:pt x="21750655" y="63119"/>
                  </a:cubicBezTo>
                  <a:lnTo>
                    <a:pt x="21744305" y="63119"/>
                  </a:lnTo>
                  <a:lnTo>
                    <a:pt x="21750655" y="63119"/>
                  </a:lnTo>
                  <a:lnTo>
                    <a:pt x="21750655" y="6478270"/>
                  </a:lnTo>
                  <a:lnTo>
                    <a:pt x="21744305" y="6478270"/>
                  </a:lnTo>
                  <a:lnTo>
                    <a:pt x="21750655" y="6478270"/>
                  </a:lnTo>
                  <a:cubicBezTo>
                    <a:pt x="21750655" y="6513068"/>
                    <a:pt x="21722335" y="6541389"/>
                    <a:pt x="21687537" y="6541389"/>
                  </a:cubicBezTo>
                  <a:lnTo>
                    <a:pt x="21687537" y="6535039"/>
                  </a:lnTo>
                  <a:lnTo>
                    <a:pt x="21687537" y="6541389"/>
                  </a:lnTo>
                  <a:lnTo>
                    <a:pt x="63119" y="6541389"/>
                  </a:lnTo>
                  <a:lnTo>
                    <a:pt x="63119" y="6535039"/>
                  </a:lnTo>
                  <a:lnTo>
                    <a:pt x="63119" y="6541389"/>
                  </a:lnTo>
                  <a:cubicBezTo>
                    <a:pt x="28194" y="6541389"/>
                    <a:pt x="0" y="6513195"/>
                    <a:pt x="0" y="6478270"/>
                  </a:cubicBezTo>
                  <a:lnTo>
                    <a:pt x="0" y="63119"/>
                  </a:lnTo>
                  <a:lnTo>
                    <a:pt x="6350" y="63119"/>
                  </a:lnTo>
                  <a:lnTo>
                    <a:pt x="0" y="63119"/>
                  </a:lnTo>
                  <a:moveTo>
                    <a:pt x="12700" y="63119"/>
                  </a:moveTo>
                  <a:lnTo>
                    <a:pt x="12700" y="6478270"/>
                  </a:lnTo>
                  <a:lnTo>
                    <a:pt x="6350" y="6478270"/>
                  </a:lnTo>
                  <a:lnTo>
                    <a:pt x="12700" y="6478270"/>
                  </a:lnTo>
                  <a:cubicBezTo>
                    <a:pt x="12700" y="6506083"/>
                    <a:pt x="35306" y="6528689"/>
                    <a:pt x="63119" y="6528689"/>
                  </a:cubicBezTo>
                  <a:lnTo>
                    <a:pt x="21687537" y="6528689"/>
                  </a:lnTo>
                  <a:cubicBezTo>
                    <a:pt x="21715476" y="6528689"/>
                    <a:pt x="21737955" y="6506083"/>
                    <a:pt x="21737955" y="6478270"/>
                  </a:cubicBezTo>
                  <a:lnTo>
                    <a:pt x="21737955" y="63119"/>
                  </a:lnTo>
                  <a:cubicBezTo>
                    <a:pt x="21737955" y="35306"/>
                    <a:pt x="21715350" y="12700"/>
                    <a:pt x="21687537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306"/>
                    <a:pt x="12700" y="63119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1762" y="3817590"/>
            <a:ext cx="16284476" cy="812899"/>
            <a:chOff x="0" y="0"/>
            <a:chExt cx="21712635" cy="1083865"/>
          </a:xfrm>
          <a:solidFill>
            <a:schemeClr val="bg2">
              <a:lumMod val="9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TextBox 12"/>
          <p:cNvSpPr txBox="1"/>
          <p:nvPr/>
        </p:nvSpPr>
        <p:spPr>
          <a:xfrm>
            <a:off x="1285429" y="3901976"/>
            <a:ext cx="59419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Requirement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03951" y="3901976"/>
            <a:ext cx="919876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 dirty="0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Details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01762" y="4630490"/>
            <a:ext cx="16284476" cy="812899"/>
            <a:chOff x="0" y="0"/>
            <a:chExt cx="21712635" cy="1083865"/>
          </a:xfrm>
          <a:solidFill>
            <a:schemeClr val="bg2">
              <a:lumMod val="75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sp>
        <p:nvSpPr>
          <p:cNvPr id="16" name="TextBox 16"/>
          <p:cNvSpPr txBox="1"/>
          <p:nvPr/>
        </p:nvSpPr>
        <p:spPr>
          <a:xfrm>
            <a:off x="1285429" y="4714875"/>
            <a:ext cx="59419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Real-time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03951" y="4714875"/>
            <a:ext cx="919876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 second interval via MQTT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01762" y="5443389"/>
            <a:ext cx="16284476" cy="812899"/>
            <a:chOff x="0" y="0"/>
            <a:chExt cx="21712635" cy="1083865"/>
          </a:xfrm>
          <a:solidFill>
            <a:schemeClr val="bg2">
              <a:lumMod val="90000"/>
            </a:schemeClr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20"/>
          <p:cNvSpPr txBox="1"/>
          <p:nvPr/>
        </p:nvSpPr>
        <p:spPr>
          <a:xfrm>
            <a:off x="1285429" y="5527774"/>
            <a:ext cx="59419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Backend inference latency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03951" y="5527774"/>
            <a:ext cx="919876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&lt; 200 ms (simulate + predict)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01762" y="6256287"/>
            <a:ext cx="16284476" cy="812899"/>
            <a:chOff x="0" y="0"/>
            <a:chExt cx="21712635" cy="1083865"/>
          </a:xfrm>
          <a:solidFill>
            <a:schemeClr val="bg2">
              <a:lumMod val="75000"/>
            </a:schemeClr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sp>
        <p:nvSpPr>
          <p:cNvPr id="24" name="TextBox 24"/>
          <p:cNvSpPr txBox="1"/>
          <p:nvPr/>
        </p:nvSpPr>
        <p:spPr>
          <a:xfrm>
            <a:off x="1285429" y="6340674"/>
            <a:ext cx="59419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MongoDB storage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03951" y="6340674"/>
            <a:ext cx="919876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Up to 1000 entries, rotated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01762" y="7069188"/>
            <a:ext cx="16284476" cy="812899"/>
            <a:chOff x="0" y="0"/>
            <a:chExt cx="21712635" cy="1083865"/>
          </a:xfrm>
          <a:solidFill>
            <a:schemeClr val="bg2">
              <a:lumMod val="90000"/>
            </a:schemeClr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sp>
        <p:nvSpPr>
          <p:cNvPr id="28" name="TextBox 28"/>
          <p:cNvSpPr txBox="1"/>
          <p:nvPr/>
        </p:nvSpPr>
        <p:spPr>
          <a:xfrm>
            <a:off x="1285429" y="7153572"/>
            <a:ext cx="59419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Model compatibility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03951" y="7153572"/>
            <a:ext cx="919876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Must support joblib loading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01762" y="7882086"/>
            <a:ext cx="16284476" cy="812899"/>
            <a:chOff x="0" y="0"/>
            <a:chExt cx="21712635" cy="1083865"/>
          </a:xfrm>
          <a:solidFill>
            <a:schemeClr val="bg2">
              <a:lumMod val="75000"/>
            </a:schemeClr>
          </a:solidFill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sp>
        <p:nvSpPr>
          <p:cNvPr id="32" name="TextBox 32"/>
          <p:cNvSpPr txBox="1"/>
          <p:nvPr/>
        </p:nvSpPr>
        <p:spPr>
          <a:xfrm>
            <a:off x="1285429" y="7966473"/>
            <a:ext cx="59419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803951" y="7966473"/>
            <a:ext cx="919876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Live charts, optional 3D flow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85" t="278" b="2539"/>
          <a:stretch>
            <a:fillRect/>
          </a:stretch>
        </p:blipFill>
        <p:spPr>
          <a:xfrm>
            <a:off x="1497831" y="1926280"/>
            <a:ext cx="15292339" cy="763819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954495" y="766158"/>
            <a:ext cx="779657" cy="866286"/>
          </a:xfrm>
          <a:custGeom>
            <a:avLst/>
            <a:gdLst/>
            <a:ahLst/>
            <a:cxnLst/>
            <a:rect l="l" t="t" r="r" b="b"/>
            <a:pathLst>
              <a:path w="779657" h="866286">
                <a:moveTo>
                  <a:pt x="0" y="0"/>
                </a:moveTo>
                <a:lnTo>
                  <a:pt x="779657" y="0"/>
                </a:lnTo>
                <a:lnTo>
                  <a:pt x="779657" y="866286"/>
                </a:lnTo>
                <a:lnTo>
                  <a:pt x="0" y="866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51706" y="785846"/>
            <a:ext cx="8540295" cy="798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3"/>
              </a:lnSpc>
            </a:pPr>
            <a:r>
              <a:rPr lang="en-US" sz="5062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Prototype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0885342" cy="10287000"/>
            <a:chOff x="0" y="0"/>
            <a:chExt cx="2784712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47122" cy="13716000"/>
            </a:xfrm>
            <a:custGeom>
              <a:avLst/>
              <a:gdLst/>
              <a:ahLst/>
              <a:cxnLst/>
              <a:rect l="l" t="t" r="r" b="b"/>
              <a:pathLst>
                <a:path w="27847122" h="13716000">
                  <a:moveTo>
                    <a:pt x="0" y="0"/>
                  </a:moveTo>
                  <a:lnTo>
                    <a:pt x="27847122" y="0"/>
                  </a:lnTo>
                  <a:lnTo>
                    <a:pt x="2784712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629858" y="4263812"/>
            <a:ext cx="6875615" cy="145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26"/>
              </a:lnSpc>
            </a:pPr>
            <a:r>
              <a:rPr lang="en-US" sz="9162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Thank You 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261876" y="-252186"/>
            <a:ext cx="7026124" cy="10539186"/>
            <a:chOff x="0" y="0"/>
            <a:chExt cx="9144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344275" y="0"/>
            <a:ext cx="6858000" cy="10287000"/>
            <a:chOff x="0" y="0"/>
            <a:chExt cx="914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000" r="-2500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192312" y="1028700"/>
            <a:ext cx="914138" cy="914138"/>
          </a:xfrm>
          <a:custGeom>
            <a:avLst/>
            <a:gdLst/>
            <a:ahLst/>
            <a:cxnLst/>
            <a:rect l="l" t="t" r="r" b="b"/>
            <a:pathLst>
              <a:path w="914138" h="914138">
                <a:moveTo>
                  <a:pt x="0" y="0"/>
                </a:moveTo>
                <a:lnTo>
                  <a:pt x="914138" y="0"/>
                </a:lnTo>
                <a:lnTo>
                  <a:pt x="914138" y="914138"/>
                </a:lnTo>
                <a:lnTo>
                  <a:pt x="0" y="914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60306" y="1061776"/>
            <a:ext cx="7298117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3282" y="2384844"/>
            <a:ext cx="9281914" cy="653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282" lvl="1" indent="-236141" algn="l">
              <a:lnSpc>
                <a:spcPts val="4396"/>
              </a:lnSpc>
              <a:buFont typeface="Arial"/>
              <a:buChar char="•"/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Modern helicopters require real-time monitoring and predictive maintenance for safe and efficient operation. A key subsystem is the fuel injection system, which directly impacts engine performance and fuel economy.</a:t>
            </a:r>
          </a:p>
          <a:p>
            <a:pPr marL="472282" lvl="1" indent="-236141" algn="l">
              <a:lnSpc>
                <a:spcPts val="4396"/>
              </a:lnSpc>
              <a:buFont typeface="Arial"/>
              <a:buChar char="•"/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This project aims to develop a Digital Twin of the helicopter’s fuel injection system — a virtual, data-driven replica that simulates engine behavior, visualizes fuel flow, detects anomalies using AI, and enables “what-if” fault simulations. </a:t>
            </a:r>
          </a:p>
          <a:p>
            <a:pPr marL="472282" lvl="1" indent="-236141" algn="l">
              <a:lnSpc>
                <a:spcPts val="4396"/>
              </a:lnSpc>
              <a:buFont typeface="Arial"/>
              <a:buChar char="•"/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The system supports continuous monitoring, early fault detection, and provides engineers with diagnostic insights through an interactive dashboard.</a:t>
            </a:r>
          </a:p>
          <a:p>
            <a:pPr algn="l">
              <a:lnSpc>
                <a:spcPts val="3631"/>
              </a:lnSpc>
            </a:pPr>
            <a:endParaRPr lang="en-US" sz="2187">
              <a:solidFill>
                <a:srgbClr val="4A4A45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4838077"/>
            <a:ext cx="450800" cy="450800"/>
            <a:chOff x="0" y="0"/>
            <a:chExt cx="601067" cy="6010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1091" cy="601091"/>
            </a:xfrm>
            <a:custGeom>
              <a:avLst/>
              <a:gdLst/>
              <a:ahLst/>
              <a:cxnLst/>
              <a:rect l="l" t="t" r="r" b="b"/>
              <a:pathLst>
                <a:path w="601091" h="601091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560959" y="0"/>
                  </a:lnTo>
                  <a:cubicBezTo>
                    <a:pt x="583057" y="0"/>
                    <a:pt x="601091" y="17907"/>
                    <a:pt x="601091" y="40132"/>
                  </a:cubicBezTo>
                  <a:lnTo>
                    <a:pt x="601091" y="560959"/>
                  </a:lnTo>
                  <a:cubicBezTo>
                    <a:pt x="601091" y="583057"/>
                    <a:pt x="583184" y="601091"/>
                    <a:pt x="560959" y="601091"/>
                  </a:cubicBezTo>
                  <a:lnTo>
                    <a:pt x="40132" y="601091"/>
                  </a:lnTo>
                  <a:cubicBezTo>
                    <a:pt x="17907" y="601091"/>
                    <a:pt x="0" y="583184"/>
                    <a:pt x="0" y="560959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708398" y="5149641"/>
            <a:ext cx="8237779" cy="76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1962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Simulate real-time fuel injection system behavior (RPM, flow, pressure, temp)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6189150"/>
            <a:ext cx="450800" cy="450800"/>
            <a:chOff x="0" y="0"/>
            <a:chExt cx="601067" cy="6010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1091" cy="601091"/>
            </a:xfrm>
            <a:custGeom>
              <a:avLst/>
              <a:gdLst/>
              <a:ahLst/>
              <a:cxnLst/>
              <a:rect l="l" t="t" r="r" b="b"/>
              <a:pathLst>
                <a:path w="601091" h="601091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560959" y="0"/>
                  </a:lnTo>
                  <a:cubicBezTo>
                    <a:pt x="583057" y="0"/>
                    <a:pt x="601091" y="17907"/>
                    <a:pt x="601091" y="40132"/>
                  </a:cubicBezTo>
                  <a:lnTo>
                    <a:pt x="601091" y="560959"/>
                  </a:lnTo>
                  <a:cubicBezTo>
                    <a:pt x="601091" y="583057"/>
                    <a:pt x="583184" y="601091"/>
                    <a:pt x="560959" y="601091"/>
                  </a:cubicBezTo>
                  <a:lnTo>
                    <a:pt x="40132" y="601091"/>
                  </a:lnTo>
                  <a:cubicBezTo>
                    <a:pt x="17907" y="601091"/>
                    <a:pt x="0" y="583184"/>
                    <a:pt x="0" y="560959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7525553"/>
            <a:ext cx="450800" cy="450800"/>
            <a:chOff x="0" y="0"/>
            <a:chExt cx="601067" cy="601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1091" cy="601091"/>
            </a:xfrm>
            <a:custGeom>
              <a:avLst/>
              <a:gdLst/>
              <a:ahLst/>
              <a:cxnLst/>
              <a:rect l="l" t="t" r="r" b="b"/>
              <a:pathLst>
                <a:path w="601091" h="601091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560959" y="0"/>
                  </a:lnTo>
                  <a:cubicBezTo>
                    <a:pt x="583057" y="0"/>
                    <a:pt x="601091" y="17907"/>
                    <a:pt x="601091" y="40132"/>
                  </a:cubicBezTo>
                  <a:lnTo>
                    <a:pt x="601091" y="560959"/>
                  </a:lnTo>
                  <a:cubicBezTo>
                    <a:pt x="601091" y="583057"/>
                    <a:pt x="583184" y="601091"/>
                    <a:pt x="560959" y="601091"/>
                  </a:cubicBezTo>
                  <a:lnTo>
                    <a:pt x="40132" y="601091"/>
                  </a:lnTo>
                  <a:cubicBezTo>
                    <a:pt x="17907" y="601091"/>
                    <a:pt x="0" y="583184"/>
                    <a:pt x="0" y="560959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8840022"/>
            <a:ext cx="450800" cy="450800"/>
            <a:chOff x="0" y="0"/>
            <a:chExt cx="601067" cy="60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1091" cy="601091"/>
            </a:xfrm>
            <a:custGeom>
              <a:avLst/>
              <a:gdLst/>
              <a:ahLst/>
              <a:cxnLst/>
              <a:rect l="l" t="t" r="r" b="b"/>
              <a:pathLst>
                <a:path w="601091" h="601091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560959" y="0"/>
                  </a:lnTo>
                  <a:cubicBezTo>
                    <a:pt x="583057" y="0"/>
                    <a:pt x="601091" y="17907"/>
                    <a:pt x="601091" y="40132"/>
                  </a:cubicBezTo>
                  <a:lnTo>
                    <a:pt x="601091" y="560959"/>
                  </a:lnTo>
                  <a:cubicBezTo>
                    <a:pt x="601091" y="583057"/>
                    <a:pt x="583184" y="601091"/>
                    <a:pt x="560959" y="601091"/>
                  </a:cubicBezTo>
                  <a:lnTo>
                    <a:pt x="40132" y="601091"/>
                  </a:lnTo>
                  <a:cubicBezTo>
                    <a:pt x="17907" y="601091"/>
                    <a:pt x="0" y="583184"/>
                    <a:pt x="0" y="560959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250977" y="4887923"/>
            <a:ext cx="450800" cy="450800"/>
            <a:chOff x="0" y="0"/>
            <a:chExt cx="601067" cy="6010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1091" cy="601091"/>
            </a:xfrm>
            <a:custGeom>
              <a:avLst/>
              <a:gdLst/>
              <a:ahLst/>
              <a:cxnLst/>
              <a:rect l="l" t="t" r="r" b="b"/>
              <a:pathLst>
                <a:path w="601091" h="601091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560959" y="0"/>
                  </a:lnTo>
                  <a:cubicBezTo>
                    <a:pt x="583057" y="0"/>
                    <a:pt x="601091" y="17907"/>
                    <a:pt x="601091" y="40132"/>
                  </a:cubicBezTo>
                  <a:lnTo>
                    <a:pt x="601091" y="560959"/>
                  </a:lnTo>
                  <a:cubicBezTo>
                    <a:pt x="601091" y="583057"/>
                    <a:pt x="583184" y="601091"/>
                    <a:pt x="560959" y="601091"/>
                  </a:cubicBezTo>
                  <a:lnTo>
                    <a:pt x="40132" y="601091"/>
                  </a:lnTo>
                  <a:cubicBezTo>
                    <a:pt x="17907" y="601091"/>
                    <a:pt x="0" y="583184"/>
                    <a:pt x="0" y="560959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326061" y="4954003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30674" y="4833074"/>
            <a:ext cx="2504629" cy="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213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Simulate Faults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30674" y="5199489"/>
            <a:ext cx="1623432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1962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Simulate faults (e.g., clogging, pressure drop) and study impact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50977" y="6262454"/>
            <a:ext cx="450800" cy="450800"/>
            <a:chOff x="0" y="0"/>
            <a:chExt cx="601067" cy="6010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01091" cy="601091"/>
            </a:xfrm>
            <a:custGeom>
              <a:avLst/>
              <a:gdLst/>
              <a:ahLst/>
              <a:cxnLst/>
              <a:rect l="l" t="t" r="r" b="b"/>
              <a:pathLst>
                <a:path w="601091" h="601091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560959" y="0"/>
                  </a:lnTo>
                  <a:cubicBezTo>
                    <a:pt x="583057" y="0"/>
                    <a:pt x="601091" y="17907"/>
                    <a:pt x="601091" y="40132"/>
                  </a:cubicBezTo>
                  <a:lnTo>
                    <a:pt x="601091" y="560959"/>
                  </a:lnTo>
                  <a:cubicBezTo>
                    <a:pt x="601091" y="583057"/>
                    <a:pt x="583184" y="601091"/>
                    <a:pt x="560959" y="601091"/>
                  </a:cubicBezTo>
                  <a:lnTo>
                    <a:pt x="40132" y="601091"/>
                  </a:lnTo>
                  <a:cubicBezTo>
                    <a:pt x="17907" y="601091"/>
                    <a:pt x="0" y="583184"/>
                    <a:pt x="0" y="560959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0326061" y="6328534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30674" y="6207605"/>
            <a:ext cx="2504629" cy="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213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Provide Diagnosis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30674" y="6574020"/>
            <a:ext cx="1623432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1962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Provide diagnosis with probable causes when faults occur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50977" y="7561352"/>
            <a:ext cx="450800" cy="450800"/>
            <a:chOff x="0" y="0"/>
            <a:chExt cx="601067" cy="6010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1091" cy="601091"/>
            </a:xfrm>
            <a:custGeom>
              <a:avLst/>
              <a:gdLst/>
              <a:ahLst/>
              <a:cxnLst/>
              <a:rect l="l" t="t" r="r" b="b"/>
              <a:pathLst>
                <a:path w="601091" h="601091">
                  <a:moveTo>
                    <a:pt x="0" y="40132"/>
                  </a:moveTo>
                  <a:cubicBezTo>
                    <a:pt x="0" y="17907"/>
                    <a:pt x="17907" y="0"/>
                    <a:pt x="40132" y="0"/>
                  </a:cubicBezTo>
                  <a:lnTo>
                    <a:pt x="560959" y="0"/>
                  </a:lnTo>
                  <a:cubicBezTo>
                    <a:pt x="583057" y="0"/>
                    <a:pt x="601091" y="17907"/>
                    <a:pt x="601091" y="40132"/>
                  </a:cubicBezTo>
                  <a:lnTo>
                    <a:pt x="601091" y="560959"/>
                  </a:lnTo>
                  <a:cubicBezTo>
                    <a:pt x="601091" y="583057"/>
                    <a:pt x="583184" y="601091"/>
                    <a:pt x="560959" y="601091"/>
                  </a:cubicBezTo>
                  <a:lnTo>
                    <a:pt x="40132" y="601091"/>
                  </a:lnTo>
                  <a:cubicBezTo>
                    <a:pt x="17907" y="601091"/>
                    <a:pt x="0" y="583184"/>
                    <a:pt x="0" y="560959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0" y="-268435"/>
            <a:ext cx="18288000" cy="3303476"/>
            <a:chOff x="0" y="0"/>
            <a:chExt cx="2833290" cy="5117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33290" cy="511795"/>
            </a:xfrm>
            <a:custGeom>
              <a:avLst/>
              <a:gdLst/>
              <a:ahLst/>
              <a:cxnLst/>
              <a:rect l="l" t="t" r="r" b="b"/>
              <a:pathLst>
                <a:path w="2833290" h="511795">
                  <a:moveTo>
                    <a:pt x="0" y="0"/>
                  </a:moveTo>
                  <a:lnTo>
                    <a:pt x="2833290" y="0"/>
                  </a:lnTo>
                  <a:lnTo>
                    <a:pt x="2833290" y="511795"/>
                  </a:lnTo>
                  <a:lnTo>
                    <a:pt x="0" y="511795"/>
                  </a:lnTo>
                  <a:close/>
                </a:path>
              </a:pathLst>
            </a:custGeom>
            <a:blipFill>
              <a:blip r:embed="rId3"/>
              <a:stretch>
                <a:fillRect t="-218042" b="-235556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103784" y="3444616"/>
            <a:ext cx="5009406" cy="76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4"/>
              </a:lnSpc>
            </a:pPr>
            <a:r>
              <a:rPr lang="en-US" sz="4849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Objectives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03784" y="4904156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08398" y="4783226"/>
            <a:ext cx="4404792" cy="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213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Simulate Real-time Behavior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3784" y="6255230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08398" y="6134300"/>
            <a:ext cx="4536180" cy="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213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Stream and Visualize Telemetry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08398" y="6500715"/>
            <a:ext cx="649940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1962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Stream telemetry via MQTT and visualize in a dashboard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3784" y="7591632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08397" y="7470703"/>
            <a:ext cx="4358284" cy="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213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Store and Retrieve Telemetry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08397" y="7837117"/>
            <a:ext cx="5538179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1962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Store and retrieve telemetry using a database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03784" y="8906102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08398" y="8785172"/>
            <a:ext cx="2504629" cy="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213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Detect Anomalies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08397" y="9151587"/>
            <a:ext cx="5701792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1962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Detect anomalies using machine learning models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326061" y="7627432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930674" y="7506503"/>
            <a:ext cx="4544147" cy="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213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Enable Replay and Logging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930674" y="7872918"/>
            <a:ext cx="1623432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1962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Enable replay, logging, and export of telemetry for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87475" y="2604046"/>
            <a:ext cx="16313051" cy="6531769"/>
            <a:chOff x="0" y="0"/>
            <a:chExt cx="21750735" cy="87090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50781" cy="8709025"/>
            </a:xfrm>
            <a:custGeom>
              <a:avLst/>
              <a:gdLst/>
              <a:ahLst/>
              <a:cxnLst/>
              <a:rect l="l" t="t" r="r" b="b"/>
              <a:pathLst>
                <a:path w="21750781" h="8709025">
                  <a:moveTo>
                    <a:pt x="0" y="62992"/>
                  </a:moveTo>
                  <a:cubicBezTo>
                    <a:pt x="0" y="28194"/>
                    <a:pt x="28194" y="0"/>
                    <a:pt x="63119" y="0"/>
                  </a:cubicBezTo>
                  <a:lnTo>
                    <a:pt x="21687662" y="0"/>
                  </a:lnTo>
                  <a:lnTo>
                    <a:pt x="21687662" y="6350"/>
                  </a:lnTo>
                  <a:lnTo>
                    <a:pt x="21687662" y="0"/>
                  </a:lnTo>
                  <a:cubicBezTo>
                    <a:pt x="21722460" y="0"/>
                    <a:pt x="21750781" y="28194"/>
                    <a:pt x="21750781" y="62992"/>
                  </a:cubicBezTo>
                  <a:lnTo>
                    <a:pt x="21744431" y="62992"/>
                  </a:lnTo>
                  <a:lnTo>
                    <a:pt x="21750781" y="62992"/>
                  </a:lnTo>
                  <a:lnTo>
                    <a:pt x="21750781" y="8646033"/>
                  </a:lnTo>
                  <a:lnTo>
                    <a:pt x="21744431" y="8646033"/>
                  </a:lnTo>
                  <a:lnTo>
                    <a:pt x="21750781" y="8646033"/>
                  </a:lnTo>
                  <a:cubicBezTo>
                    <a:pt x="21750781" y="8680831"/>
                    <a:pt x="21722587" y="8709025"/>
                    <a:pt x="21687662" y="8709025"/>
                  </a:cubicBezTo>
                  <a:lnTo>
                    <a:pt x="21687662" y="8702675"/>
                  </a:lnTo>
                  <a:lnTo>
                    <a:pt x="21687662" y="8709025"/>
                  </a:lnTo>
                  <a:lnTo>
                    <a:pt x="63119" y="8709025"/>
                  </a:lnTo>
                  <a:lnTo>
                    <a:pt x="63119" y="8702675"/>
                  </a:lnTo>
                  <a:lnTo>
                    <a:pt x="63119" y="8709025"/>
                  </a:lnTo>
                  <a:cubicBezTo>
                    <a:pt x="28321" y="8709025"/>
                    <a:pt x="0" y="8680831"/>
                    <a:pt x="0" y="8646033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8646033"/>
                  </a:lnTo>
                  <a:lnTo>
                    <a:pt x="6350" y="8646033"/>
                  </a:lnTo>
                  <a:lnTo>
                    <a:pt x="12700" y="8646033"/>
                  </a:lnTo>
                  <a:cubicBezTo>
                    <a:pt x="12700" y="8673846"/>
                    <a:pt x="35306" y="8696325"/>
                    <a:pt x="63119" y="8696325"/>
                  </a:cubicBezTo>
                  <a:lnTo>
                    <a:pt x="21687662" y="8696325"/>
                  </a:lnTo>
                  <a:cubicBezTo>
                    <a:pt x="21715476" y="8696325"/>
                    <a:pt x="21738081" y="8673719"/>
                    <a:pt x="21738081" y="8646033"/>
                  </a:cubicBezTo>
                  <a:lnTo>
                    <a:pt x="21738081" y="62992"/>
                  </a:lnTo>
                  <a:cubicBezTo>
                    <a:pt x="21738081" y="35179"/>
                    <a:pt x="21715476" y="12700"/>
                    <a:pt x="21687662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306"/>
                    <a:pt x="12700" y="62992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01762" y="2618334"/>
            <a:ext cx="16284476" cy="812899"/>
            <a:chOff x="0" y="0"/>
            <a:chExt cx="21712635" cy="1083865"/>
          </a:xfrm>
          <a:solidFill>
            <a:schemeClr val="bg2">
              <a:lumMod val="75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>
            <a:off x="1001762" y="3431232"/>
            <a:ext cx="16284476" cy="812899"/>
            <a:chOff x="0" y="0"/>
            <a:chExt cx="21712635" cy="1083865"/>
          </a:xfrm>
          <a:solidFill>
            <a:schemeClr val="bg2">
              <a:lumMod val="9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>
            <a:off x="1001762" y="4244131"/>
            <a:ext cx="16284476" cy="812899"/>
            <a:chOff x="0" y="0"/>
            <a:chExt cx="21712635" cy="1083865"/>
          </a:xfrm>
          <a:solidFill>
            <a:schemeClr val="bg2">
              <a:lumMod val="75000"/>
            </a:schemeClr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1001762" y="5057031"/>
            <a:ext cx="16284476" cy="812899"/>
            <a:chOff x="0" y="0"/>
            <a:chExt cx="21712635" cy="1083865"/>
          </a:xfrm>
          <a:solidFill>
            <a:schemeClr val="bg2">
              <a:lumMod val="90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1001762" y="5869930"/>
            <a:ext cx="16284476" cy="812899"/>
            <a:chOff x="0" y="0"/>
            <a:chExt cx="21712635" cy="1083865"/>
          </a:xfrm>
          <a:solidFill>
            <a:schemeClr val="bg2">
              <a:lumMod val="75000"/>
            </a:schemeClr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/>
          <p:nvPr/>
        </p:nvGrpSpPr>
        <p:grpSpPr>
          <a:xfrm>
            <a:off x="1001762" y="6682829"/>
            <a:ext cx="16284476" cy="812899"/>
            <a:chOff x="0" y="0"/>
            <a:chExt cx="21712635" cy="1083865"/>
          </a:xfrm>
          <a:solidFill>
            <a:schemeClr val="bg2">
              <a:lumMod val="90000"/>
            </a:schemeClr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001762" y="7495729"/>
            <a:ext cx="16284476" cy="812899"/>
            <a:chOff x="0" y="0"/>
            <a:chExt cx="21712635" cy="1083865"/>
          </a:xfrm>
          <a:solidFill>
            <a:schemeClr val="bg2">
              <a:lumMod val="75000"/>
            </a:schemeClr>
          </a:solid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2" name="Group 22"/>
          <p:cNvGrpSpPr/>
          <p:nvPr/>
        </p:nvGrpSpPr>
        <p:grpSpPr>
          <a:xfrm>
            <a:off x="1001762" y="8308627"/>
            <a:ext cx="16284476" cy="812899"/>
            <a:chOff x="0" y="0"/>
            <a:chExt cx="21712635" cy="1083865"/>
          </a:xfrm>
          <a:solidFill>
            <a:schemeClr val="bg2">
              <a:lumMod val="90000"/>
            </a:schemeClr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sp>
        <p:nvSpPr>
          <p:cNvPr id="24" name="Freeform 24"/>
          <p:cNvSpPr/>
          <p:nvPr/>
        </p:nvSpPr>
        <p:spPr>
          <a:xfrm>
            <a:off x="1028700" y="1028700"/>
            <a:ext cx="1150229" cy="805160"/>
          </a:xfrm>
          <a:custGeom>
            <a:avLst/>
            <a:gdLst/>
            <a:ahLst/>
            <a:cxnLst/>
            <a:rect l="l" t="t" r="r" b="b"/>
            <a:pathLst>
              <a:path w="1150229" h="805160">
                <a:moveTo>
                  <a:pt x="0" y="0"/>
                </a:moveTo>
                <a:lnTo>
                  <a:pt x="1150229" y="0"/>
                </a:lnTo>
                <a:lnTo>
                  <a:pt x="1150229" y="805160"/>
                </a:lnTo>
                <a:lnTo>
                  <a:pt x="0" y="80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539425" y="1053902"/>
            <a:ext cx="7088237" cy="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4949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Tech Stack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429" y="2693194"/>
            <a:ext cx="349924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Frontend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61235" y="2693194"/>
            <a:ext cx="1164148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React.ts + Vite + Tailwind CSS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5429" y="3506092"/>
            <a:ext cx="349924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Backend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61235" y="3506092"/>
            <a:ext cx="1164148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FastAPI (Python)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5429" y="4318993"/>
            <a:ext cx="349924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MQTT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61235" y="4318993"/>
            <a:ext cx="1164148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HiveMQ / Mosquitto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5429" y="5131891"/>
            <a:ext cx="349924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Database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61235" y="5131891"/>
            <a:ext cx="1164148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MongoDB (via MongoDB Compass)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5429" y="5944791"/>
            <a:ext cx="349924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ML Models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361235" y="5944791"/>
            <a:ext cx="1164148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Isolation Forest (joblib), Pandas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85429" y="6757690"/>
            <a:ext cx="349924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3D Viz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361235" y="6757690"/>
            <a:ext cx="1164148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Three.js via @react-three/fiber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85429" y="7570589"/>
            <a:ext cx="349924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WebSocket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361235" y="7570589"/>
            <a:ext cx="1164148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Socket.IO (optional)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85429" y="8383489"/>
            <a:ext cx="349924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Deployment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61235" y="8383489"/>
            <a:ext cx="1164148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Vercel / Netlify + Render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252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87475" y="5022651"/>
            <a:ext cx="16313051" cy="2467272"/>
            <a:chOff x="0" y="0"/>
            <a:chExt cx="21750735" cy="32896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50781" cy="3289554"/>
            </a:xfrm>
            <a:custGeom>
              <a:avLst/>
              <a:gdLst/>
              <a:ahLst/>
              <a:cxnLst/>
              <a:rect l="l" t="t" r="r" b="b"/>
              <a:pathLst>
                <a:path w="21750781" h="3289554">
                  <a:moveTo>
                    <a:pt x="0" y="62992"/>
                  </a:moveTo>
                  <a:cubicBezTo>
                    <a:pt x="0" y="28194"/>
                    <a:pt x="28321" y="0"/>
                    <a:pt x="63246" y="0"/>
                  </a:cubicBezTo>
                  <a:lnTo>
                    <a:pt x="21687535" y="0"/>
                  </a:lnTo>
                  <a:lnTo>
                    <a:pt x="21687535" y="6350"/>
                  </a:lnTo>
                  <a:lnTo>
                    <a:pt x="21687535" y="0"/>
                  </a:lnTo>
                  <a:cubicBezTo>
                    <a:pt x="21722460" y="0"/>
                    <a:pt x="21750781" y="28194"/>
                    <a:pt x="21750781" y="62992"/>
                  </a:cubicBezTo>
                  <a:lnTo>
                    <a:pt x="21744431" y="62992"/>
                  </a:lnTo>
                  <a:lnTo>
                    <a:pt x="21750781" y="62992"/>
                  </a:lnTo>
                  <a:lnTo>
                    <a:pt x="21750781" y="3226562"/>
                  </a:lnTo>
                  <a:lnTo>
                    <a:pt x="21744431" y="3226562"/>
                  </a:lnTo>
                  <a:lnTo>
                    <a:pt x="21750781" y="3226562"/>
                  </a:lnTo>
                  <a:cubicBezTo>
                    <a:pt x="21750781" y="3261360"/>
                    <a:pt x="21722460" y="3289554"/>
                    <a:pt x="21687535" y="3289554"/>
                  </a:cubicBezTo>
                  <a:lnTo>
                    <a:pt x="21687535" y="3283204"/>
                  </a:lnTo>
                  <a:lnTo>
                    <a:pt x="21687535" y="3289554"/>
                  </a:lnTo>
                  <a:lnTo>
                    <a:pt x="63246" y="3289554"/>
                  </a:lnTo>
                  <a:lnTo>
                    <a:pt x="63246" y="3283204"/>
                  </a:lnTo>
                  <a:lnTo>
                    <a:pt x="63246" y="3289554"/>
                  </a:lnTo>
                  <a:cubicBezTo>
                    <a:pt x="28321" y="3289554"/>
                    <a:pt x="0" y="3261360"/>
                    <a:pt x="0" y="3226562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3226562"/>
                  </a:lnTo>
                  <a:lnTo>
                    <a:pt x="6350" y="3226562"/>
                  </a:lnTo>
                  <a:lnTo>
                    <a:pt x="12700" y="3226562"/>
                  </a:lnTo>
                  <a:cubicBezTo>
                    <a:pt x="12700" y="3254375"/>
                    <a:pt x="35306" y="3276854"/>
                    <a:pt x="63246" y="3276854"/>
                  </a:cubicBezTo>
                  <a:lnTo>
                    <a:pt x="21687535" y="3276854"/>
                  </a:lnTo>
                  <a:cubicBezTo>
                    <a:pt x="21715476" y="3276854"/>
                    <a:pt x="21738081" y="3254248"/>
                    <a:pt x="21738081" y="3226562"/>
                  </a:cubicBezTo>
                  <a:lnTo>
                    <a:pt x="21738081" y="62992"/>
                  </a:lnTo>
                  <a:cubicBezTo>
                    <a:pt x="21738081" y="35179"/>
                    <a:pt x="21715476" y="12700"/>
                    <a:pt x="21687535" y="12700"/>
                  </a:cubicBezTo>
                  <a:lnTo>
                    <a:pt x="63246" y="12700"/>
                  </a:lnTo>
                  <a:lnTo>
                    <a:pt x="63246" y="6350"/>
                  </a:lnTo>
                  <a:lnTo>
                    <a:pt x="63246" y="12700"/>
                  </a:lnTo>
                  <a:cubicBezTo>
                    <a:pt x="35306" y="12700"/>
                    <a:pt x="12700" y="35306"/>
                    <a:pt x="12700" y="62992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01762" y="5036939"/>
            <a:ext cx="16284476" cy="812899"/>
            <a:chOff x="0" y="0"/>
            <a:chExt cx="21712635" cy="1083865"/>
          </a:xfrm>
          <a:solidFill>
            <a:schemeClr val="bg2">
              <a:lumMod val="90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>
            <a:off x="1001762" y="5849839"/>
            <a:ext cx="16284476" cy="812899"/>
            <a:chOff x="0" y="0"/>
            <a:chExt cx="21712635" cy="1083865"/>
          </a:xfrm>
          <a:solidFill>
            <a:schemeClr val="bg2">
              <a:lumMod val="7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>
            <a:off x="1001762" y="6662737"/>
            <a:ext cx="16284476" cy="812899"/>
            <a:chOff x="0" y="0"/>
            <a:chExt cx="21712635" cy="1083865"/>
          </a:xfrm>
          <a:solidFill>
            <a:schemeClr val="bg2">
              <a:lumMod val="90000"/>
            </a:schemeClr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Freeform 14"/>
          <p:cNvSpPr/>
          <p:nvPr/>
        </p:nvSpPr>
        <p:spPr>
          <a:xfrm>
            <a:off x="15528836" y="1252356"/>
            <a:ext cx="1341886" cy="1110105"/>
          </a:xfrm>
          <a:custGeom>
            <a:avLst/>
            <a:gdLst/>
            <a:ahLst/>
            <a:cxnLst/>
            <a:rect l="l" t="t" r="r" b="b"/>
            <a:pathLst>
              <a:path w="1341886" h="1110105">
                <a:moveTo>
                  <a:pt x="0" y="0"/>
                </a:moveTo>
                <a:lnTo>
                  <a:pt x="1341885" y="0"/>
                </a:lnTo>
                <a:lnTo>
                  <a:pt x="1341885" y="1110105"/>
                </a:lnTo>
                <a:lnTo>
                  <a:pt x="0" y="1110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85429" y="2641699"/>
            <a:ext cx="1123032" cy="1126034"/>
          </a:xfrm>
          <a:custGeom>
            <a:avLst/>
            <a:gdLst/>
            <a:ahLst/>
            <a:cxnLst/>
            <a:rect l="l" t="t" r="r" b="b"/>
            <a:pathLst>
              <a:path w="1123032" h="1126034">
                <a:moveTo>
                  <a:pt x="0" y="0"/>
                </a:moveTo>
                <a:lnTo>
                  <a:pt x="1123031" y="0"/>
                </a:lnTo>
                <a:lnTo>
                  <a:pt x="1123031" y="1126034"/>
                </a:lnTo>
                <a:lnTo>
                  <a:pt x="0" y="1126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807966" y="2763586"/>
            <a:ext cx="3652383" cy="86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62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Datasets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237" y="4150073"/>
            <a:ext cx="1630352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The system utilizes various datasets for simulation, fault injection, and model training.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5429" y="5111800"/>
            <a:ext cx="431348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Simulated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75474" y="5111800"/>
            <a:ext cx="1082724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Real-time telemetry via Python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5429" y="5924699"/>
            <a:ext cx="431348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Fault 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75474" y="5924699"/>
            <a:ext cx="1082724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Injected using /simulate-fault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5429" y="6737597"/>
            <a:ext cx="431348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A4A45"/>
                </a:solidFill>
                <a:latin typeface="Arimo Bold"/>
                <a:ea typeface="Arimo Bold"/>
                <a:cs typeface="Arimo Bold"/>
                <a:sym typeface="Arimo Bold"/>
              </a:rPr>
              <a:t>Model Training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75474" y="6737597"/>
            <a:ext cx="1082724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Arimo"/>
                <a:ea typeface="Arimo"/>
                <a:cs typeface="Arimo"/>
                <a:sym typeface="Arimo"/>
              </a:rPr>
              <a:t>Data logged in MongoDB → exported to CSV for ML training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135702" y="1797895"/>
            <a:ext cx="7460405" cy="7460405"/>
            <a:chOff x="0" y="0"/>
            <a:chExt cx="10819805" cy="10819805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0819765" cy="10819765"/>
            </a:xfrm>
            <a:custGeom>
              <a:avLst/>
              <a:gdLst/>
              <a:ahLst/>
              <a:cxnLst/>
              <a:rect l="l" t="t" r="r" b="b"/>
              <a:pathLst>
                <a:path w="10819765" h="10819765">
                  <a:moveTo>
                    <a:pt x="0" y="0"/>
                  </a:moveTo>
                  <a:lnTo>
                    <a:pt x="10819765" y="0"/>
                  </a:lnTo>
                  <a:lnTo>
                    <a:pt x="10819765" y="10819765"/>
                  </a:lnTo>
                  <a:lnTo>
                    <a:pt x="0" y="10819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262990" y="1077737"/>
            <a:ext cx="867288" cy="853096"/>
          </a:xfrm>
          <a:custGeom>
            <a:avLst/>
            <a:gdLst/>
            <a:ahLst/>
            <a:cxnLst/>
            <a:rect l="l" t="t" r="r" b="b"/>
            <a:pathLst>
              <a:path w="867288" h="853096">
                <a:moveTo>
                  <a:pt x="0" y="0"/>
                </a:moveTo>
                <a:lnTo>
                  <a:pt x="867288" y="0"/>
                </a:lnTo>
                <a:lnTo>
                  <a:pt x="867288" y="853096"/>
                </a:lnTo>
                <a:lnTo>
                  <a:pt x="0" y="853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16599" y="1091694"/>
            <a:ext cx="6324600" cy="79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49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Methodology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7187" y="2402659"/>
            <a:ext cx="8205155" cy="67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462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1. System Modeling &amp; Simulation</a:t>
            </a:r>
          </a:p>
          <a:p>
            <a:pPr algn="l">
              <a:lnSpc>
                <a:spcPts val="2315"/>
              </a:lnSpc>
            </a:pPr>
            <a:r>
              <a:rPr lang="en-US" sz="1862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7187" y="3558542"/>
            <a:ext cx="8452765" cy="67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462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2. Data Transmission via IoT Protocol</a:t>
            </a:r>
          </a:p>
          <a:p>
            <a:pPr algn="l">
              <a:lnSpc>
                <a:spcPts val="2315"/>
              </a:lnSpc>
            </a:pPr>
            <a:r>
              <a:rPr lang="en-US" sz="1862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  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7187" y="4707452"/>
            <a:ext cx="6324600" cy="38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462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3. Backend Data Ingestion &amp; Storage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7187" y="5863982"/>
            <a:ext cx="7538328" cy="38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462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4. Machine Learning-based Anomaly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7187" y="7042918"/>
            <a:ext cx="5383411" cy="38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462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5. Fault Injection and Diagnosis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7187" y="8183754"/>
            <a:ext cx="6809780" cy="38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462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6. Data Visualization &amp; Dashboard Interface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6634" y="2842126"/>
            <a:ext cx="7599766" cy="353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3"/>
              </a:lnSpc>
              <a:spcBef>
                <a:spcPct val="0"/>
              </a:spcBef>
            </a:pPr>
            <a:r>
              <a:rPr lang="en-US" sz="1887" dirty="0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 Build a mathematical model of the helicopter's fuel injection system.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1475" y="3978958"/>
            <a:ext cx="7880866" cy="37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sz="1887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Transmit simulated data continuously using MQTT protocol or WebSocket.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1475" y="5091732"/>
            <a:ext cx="7905707" cy="37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3"/>
              </a:lnSpc>
              <a:spcBef>
                <a:spcPct val="0"/>
              </a:spcBef>
            </a:pPr>
            <a:r>
              <a:rPr lang="en-US" sz="1887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Use a backend framework and Store timestamped data for logging.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1474" y="6269352"/>
            <a:ext cx="6000311" cy="353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3"/>
              </a:lnSpc>
              <a:spcBef>
                <a:spcPct val="0"/>
              </a:spcBef>
            </a:pPr>
            <a:r>
              <a:rPr lang="en-US" sz="1887" dirty="0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Train an unsupervised anomaly detection model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1475" y="7417417"/>
            <a:ext cx="6000312" cy="353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3"/>
              </a:lnSpc>
              <a:spcBef>
                <a:spcPct val="0"/>
              </a:spcBef>
            </a:pPr>
            <a:r>
              <a:rPr lang="en-US" sz="1887" dirty="0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Analyze how these faults affect engine parameters.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1475" y="8589124"/>
            <a:ext cx="7880866" cy="75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3"/>
              </a:lnSpc>
              <a:spcBef>
                <a:spcPct val="0"/>
              </a:spcBef>
            </a:pPr>
            <a:r>
              <a:rPr lang="en-US" sz="1887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Design an interactive frontend dashboard Enable playback of past telemetry for review and analysis.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349612" y="820151"/>
            <a:ext cx="3510088" cy="1927200"/>
            <a:chOff x="0" y="0"/>
            <a:chExt cx="924468" cy="507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4468" cy="507575"/>
            </a:xfrm>
            <a:custGeom>
              <a:avLst/>
              <a:gdLst/>
              <a:ahLst/>
              <a:cxnLst/>
              <a:rect l="l" t="t" r="r" b="b"/>
              <a:pathLst>
                <a:path w="924468" h="507575">
                  <a:moveTo>
                    <a:pt x="112487" y="0"/>
                  </a:moveTo>
                  <a:lnTo>
                    <a:pt x="811981" y="0"/>
                  </a:lnTo>
                  <a:cubicBezTo>
                    <a:pt x="874106" y="0"/>
                    <a:pt x="924468" y="50362"/>
                    <a:pt x="924468" y="112487"/>
                  </a:cubicBezTo>
                  <a:lnTo>
                    <a:pt x="924468" y="395089"/>
                  </a:lnTo>
                  <a:cubicBezTo>
                    <a:pt x="924468" y="457213"/>
                    <a:pt x="874106" y="507575"/>
                    <a:pt x="811981" y="507575"/>
                  </a:cubicBezTo>
                  <a:lnTo>
                    <a:pt x="112487" y="507575"/>
                  </a:lnTo>
                  <a:cubicBezTo>
                    <a:pt x="50362" y="507575"/>
                    <a:pt x="0" y="457213"/>
                    <a:pt x="0" y="395089"/>
                  </a:cubicBezTo>
                  <a:lnTo>
                    <a:pt x="0" y="112487"/>
                  </a:lnTo>
                  <a:cubicBezTo>
                    <a:pt x="0" y="50362"/>
                    <a:pt x="50362" y="0"/>
                    <a:pt x="112487" y="0"/>
                  </a:cubicBezTo>
                  <a:close/>
                </a:path>
              </a:pathLst>
            </a:custGeom>
            <a:solidFill>
              <a:srgbClr val="4A4A4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924468" cy="60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Fault Injection</a:t>
              </a:r>
            </a:p>
            <a:p>
              <a:pPr algn="ctr">
                <a:lnSpc>
                  <a:spcPts val="2747"/>
                </a:lnSpc>
              </a:pPr>
              <a:r>
                <a:rPr lang="en-US" sz="1687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(Injector Clog, Sensor Failure,Fuel Leak, RPM Surge, etc.)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88086" y="571502"/>
            <a:ext cx="3510088" cy="2288853"/>
            <a:chOff x="0" y="-65488"/>
            <a:chExt cx="924468" cy="6028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4468" cy="507575"/>
            </a:xfrm>
            <a:custGeom>
              <a:avLst/>
              <a:gdLst/>
              <a:ahLst/>
              <a:cxnLst/>
              <a:rect l="l" t="t" r="r" b="b"/>
              <a:pathLst>
                <a:path w="924468" h="507575">
                  <a:moveTo>
                    <a:pt x="112487" y="0"/>
                  </a:moveTo>
                  <a:lnTo>
                    <a:pt x="811981" y="0"/>
                  </a:lnTo>
                  <a:cubicBezTo>
                    <a:pt x="874106" y="0"/>
                    <a:pt x="924468" y="50362"/>
                    <a:pt x="924468" y="112487"/>
                  </a:cubicBezTo>
                  <a:lnTo>
                    <a:pt x="924468" y="395089"/>
                  </a:lnTo>
                  <a:cubicBezTo>
                    <a:pt x="924468" y="457213"/>
                    <a:pt x="874106" y="507575"/>
                    <a:pt x="811981" y="507575"/>
                  </a:cubicBezTo>
                  <a:lnTo>
                    <a:pt x="112487" y="507575"/>
                  </a:lnTo>
                  <a:cubicBezTo>
                    <a:pt x="50362" y="507575"/>
                    <a:pt x="0" y="457213"/>
                    <a:pt x="0" y="395089"/>
                  </a:cubicBezTo>
                  <a:lnTo>
                    <a:pt x="0" y="112487"/>
                  </a:lnTo>
                  <a:cubicBezTo>
                    <a:pt x="0" y="50362"/>
                    <a:pt x="50362" y="0"/>
                    <a:pt x="112487" y="0"/>
                  </a:cubicBezTo>
                  <a:close/>
                </a:path>
              </a:pathLst>
            </a:custGeom>
            <a:solidFill>
              <a:srgbClr val="4A4A4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5488"/>
              <a:ext cx="924468" cy="60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r>
                <a:rPr lang="en-US" sz="2187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Fuel system simulation</a:t>
              </a:r>
            </a:p>
            <a:p>
              <a:pPr algn="ctr">
                <a:lnSpc>
                  <a:spcPts val="3235"/>
                </a:lnSpc>
              </a:pPr>
              <a:r>
                <a:rPr lang="en-US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(RPM, Throttle, </a:t>
              </a:r>
              <a:r>
                <a:rPr lang="en-US" dirty="0" err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Pressure,Temp,Flow</a:t>
              </a:r>
              <a:r>
                <a:rPr lang="en-US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46049" y="3831288"/>
            <a:ext cx="3510088" cy="1927200"/>
            <a:chOff x="0" y="0"/>
            <a:chExt cx="924468" cy="5075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4468" cy="507575"/>
            </a:xfrm>
            <a:custGeom>
              <a:avLst/>
              <a:gdLst/>
              <a:ahLst/>
              <a:cxnLst/>
              <a:rect l="l" t="t" r="r" b="b"/>
              <a:pathLst>
                <a:path w="924468" h="507575">
                  <a:moveTo>
                    <a:pt x="112487" y="0"/>
                  </a:moveTo>
                  <a:lnTo>
                    <a:pt x="811981" y="0"/>
                  </a:lnTo>
                  <a:cubicBezTo>
                    <a:pt x="874106" y="0"/>
                    <a:pt x="924468" y="50362"/>
                    <a:pt x="924468" y="112487"/>
                  </a:cubicBezTo>
                  <a:lnTo>
                    <a:pt x="924468" y="395089"/>
                  </a:lnTo>
                  <a:cubicBezTo>
                    <a:pt x="924468" y="457213"/>
                    <a:pt x="874106" y="507575"/>
                    <a:pt x="811981" y="507575"/>
                  </a:cubicBezTo>
                  <a:lnTo>
                    <a:pt x="112487" y="507575"/>
                  </a:lnTo>
                  <a:cubicBezTo>
                    <a:pt x="50362" y="507575"/>
                    <a:pt x="0" y="457213"/>
                    <a:pt x="0" y="395089"/>
                  </a:cubicBezTo>
                  <a:lnTo>
                    <a:pt x="0" y="112487"/>
                  </a:lnTo>
                  <a:cubicBezTo>
                    <a:pt x="0" y="50362"/>
                    <a:pt x="50362" y="0"/>
                    <a:pt x="112487" y="0"/>
                  </a:cubicBezTo>
                  <a:close/>
                </a:path>
              </a:pathLst>
            </a:custGeom>
            <a:solidFill>
              <a:srgbClr val="4A4A4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924468" cy="60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EFECE6"/>
                  </a:solidFill>
                  <a:latin typeface="Lato"/>
                  <a:ea typeface="Lato"/>
                  <a:cs typeface="Lato"/>
                  <a:sym typeface="Lato"/>
                </a:rPr>
                <a:t>ML Anomaly Detection</a:t>
              </a:r>
            </a:p>
            <a:p>
              <a:pPr algn="ctr">
                <a:lnSpc>
                  <a:spcPts val="2747"/>
                </a:lnSpc>
              </a:pPr>
              <a:r>
                <a:rPr lang="en-US" sz="1687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(Anomaly Score &amp; Prediction Probable Cause Inference)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81542" y="3540447"/>
            <a:ext cx="3516632" cy="2288853"/>
            <a:chOff x="0" y="-75181"/>
            <a:chExt cx="926191" cy="6028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6191" cy="507575"/>
            </a:xfrm>
            <a:custGeom>
              <a:avLst/>
              <a:gdLst/>
              <a:ahLst/>
              <a:cxnLst/>
              <a:rect l="l" t="t" r="r" b="b"/>
              <a:pathLst>
                <a:path w="926191" h="507575">
                  <a:moveTo>
                    <a:pt x="112277" y="0"/>
                  </a:moveTo>
                  <a:lnTo>
                    <a:pt x="813914" y="0"/>
                  </a:lnTo>
                  <a:cubicBezTo>
                    <a:pt x="843692" y="0"/>
                    <a:pt x="872250" y="11829"/>
                    <a:pt x="893306" y="32885"/>
                  </a:cubicBezTo>
                  <a:cubicBezTo>
                    <a:pt x="914362" y="53941"/>
                    <a:pt x="926191" y="82500"/>
                    <a:pt x="926191" y="112277"/>
                  </a:cubicBezTo>
                  <a:lnTo>
                    <a:pt x="926191" y="395298"/>
                  </a:lnTo>
                  <a:cubicBezTo>
                    <a:pt x="926191" y="425076"/>
                    <a:pt x="914362" y="453634"/>
                    <a:pt x="893306" y="474690"/>
                  </a:cubicBezTo>
                  <a:cubicBezTo>
                    <a:pt x="872250" y="495746"/>
                    <a:pt x="843692" y="507575"/>
                    <a:pt x="813914" y="507575"/>
                  </a:cubicBezTo>
                  <a:lnTo>
                    <a:pt x="112277" y="507575"/>
                  </a:lnTo>
                  <a:cubicBezTo>
                    <a:pt x="82500" y="507575"/>
                    <a:pt x="53941" y="495746"/>
                    <a:pt x="32885" y="474690"/>
                  </a:cubicBezTo>
                  <a:cubicBezTo>
                    <a:pt x="11829" y="453634"/>
                    <a:pt x="0" y="425076"/>
                    <a:pt x="0" y="395298"/>
                  </a:cubicBezTo>
                  <a:lnTo>
                    <a:pt x="0" y="112277"/>
                  </a:lnTo>
                  <a:cubicBezTo>
                    <a:pt x="0" y="82500"/>
                    <a:pt x="11829" y="53941"/>
                    <a:pt x="32885" y="32885"/>
                  </a:cubicBezTo>
                  <a:cubicBezTo>
                    <a:pt x="53941" y="11829"/>
                    <a:pt x="82500" y="0"/>
                    <a:pt x="112277" y="0"/>
                  </a:cubicBezTo>
                  <a:close/>
                </a:path>
              </a:pathLst>
            </a:custGeom>
            <a:solidFill>
              <a:srgbClr val="4A4A4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5181"/>
              <a:ext cx="926191" cy="60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r>
                <a:rPr lang="en-US" sz="2187" dirty="0" err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FastAPI</a:t>
              </a:r>
              <a:r>
                <a:rPr lang="en-US" sz="2187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Application</a:t>
              </a:r>
            </a:p>
            <a:p>
              <a:pPr algn="ctr">
                <a:lnSpc>
                  <a:spcPts val="2747"/>
                </a:lnSpc>
              </a:pPr>
              <a:r>
                <a:rPr lang="en-US" sz="1687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(REST API </a:t>
              </a:r>
              <a:r>
                <a:rPr lang="en-US" sz="1687" dirty="0" err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EndpointsCORS</a:t>
              </a:r>
              <a:r>
                <a:rPr lang="en-US" sz="1687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87" dirty="0" err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MiddlewareBackground</a:t>
              </a:r>
              <a:r>
                <a:rPr lang="en-US" sz="1687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Tasks)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88086" y="6842424"/>
            <a:ext cx="3510088" cy="1927200"/>
            <a:chOff x="0" y="0"/>
            <a:chExt cx="924468" cy="5075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24468" cy="507575"/>
            </a:xfrm>
            <a:custGeom>
              <a:avLst/>
              <a:gdLst/>
              <a:ahLst/>
              <a:cxnLst/>
              <a:rect l="l" t="t" r="r" b="b"/>
              <a:pathLst>
                <a:path w="924468" h="507575">
                  <a:moveTo>
                    <a:pt x="112487" y="0"/>
                  </a:moveTo>
                  <a:lnTo>
                    <a:pt x="811981" y="0"/>
                  </a:lnTo>
                  <a:cubicBezTo>
                    <a:pt x="874106" y="0"/>
                    <a:pt x="924468" y="50362"/>
                    <a:pt x="924468" y="112487"/>
                  </a:cubicBezTo>
                  <a:lnTo>
                    <a:pt x="924468" y="395089"/>
                  </a:lnTo>
                  <a:cubicBezTo>
                    <a:pt x="924468" y="457213"/>
                    <a:pt x="874106" y="507575"/>
                    <a:pt x="811981" y="507575"/>
                  </a:cubicBezTo>
                  <a:lnTo>
                    <a:pt x="112487" y="507575"/>
                  </a:lnTo>
                  <a:cubicBezTo>
                    <a:pt x="50362" y="507575"/>
                    <a:pt x="0" y="457213"/>
                    <a:pt x="0" y="395089"/>
                  </a:cubicBezTo>
                  <a:lnTo>
                    <a:pt x="0" y="112487"/>
                  </a:lnTo>
                  <a:cubicBezTo>
                    <a:pt x="0" y="50362"/>
                    <a:pt x="50362" y="0"/>
                    <a:pt x="112487" y="0"/>
                  </a:cubicBezTo>
                  <a:close/>
                </a:path>
              </a:pathLst>
            </a:custGeom>
            <a:solidFill>
              <a:srgbClr val="4A4A4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924468" cy="60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MongoDB</a:t>
              </a:r>
            </a:p>
            <a:p>
              <a:pPr algn="ctr">
                <a:lnSpc>
                  <a:spcPts val="3561"/>
                </a:lnSpc>
              </a:pPr>
              <a:r>
                <a:rPr lang="en-US" sz="2187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(Telemetry Logs)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349612" y="6842424"/>
            <a:ext cx="3510088" cy="1927200"/>
            <a:chOff x="0" y="0"/>
            <a:chExt cx="924468" cy="5075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4468" cy="507575"/>
            </a:xfrm>
            <a:custGeom>
              <a:avLst/>
              <a:gdLst/>
              <a:ahLst/>
              <a:cxnLst/>
              <a:rect l="l" t="t" r="r" b="b"/>
              <a:pathLst>
                <a:path w="924468" h="507575">
                  <a:moveTo>
                    <a:pt x="112487" y="0"/>
                  </a:moveTo>
                  <a:lnTo>
                    <a:pt x="811981" y="0"/>
                  </a:lnTo>
                  <a:cubicBezTo>
                    <a:pt x="874106" y="0"/>
                    <a:pt x="924468" y="50362"/>
                    <a:pt x="924468" y="112487"/>
                  </a:cubicBezTo>
                  <a:lnTo>
                    <a:pt x="924468" y="395089"/>
                  </a:lnTo>
                  <a:cubicBezTo>
                    <a:pt x="924468" y="457213"/>
                    <a:pt x="874106" y="507575"/>
                    <a:pt x="811981" y="507575"/>
                  </a:cubicBezTo>
                  <a:lnTo>
                    <a:pt x="112487" y="507575"/>
                  </a:lnTo>
                  <a:cubicBezTo>
                    <a:pt x="50362" y="507575"/>
                    <a:pt x="0" y="457213"/>
                    <a:pt x="0" y="395089"/>
                  </a:cubicBezTo>
                  <a:lnTo>
                    <a:pt x="0" y="112487"/>
                  </a:lnTo>
                  <a:cubicBezTo>
                    <a:pt x="0" y="50362"/>
                    <a:pt x="50362" y="0"/>
                    <a:pt x="112487" y="0"/>
                  </a:cubicBezTo>
                  <a:close/>
                </a:path>
              </a:pathLst>
            </a:custGeom>
            <a:solidFill>
              <a:srgbClr val="4A4A4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924468" cy="60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MQTT Publisher</a:t>
              </a:r>
            </a:p>
            <a:p>
              <a:pPr algn="ctr">
                <a:lnSpc>
                  <a:spcPts val="3561"/>
                </a:lnSpc>
              </a:pPr>
              <a:r>
                <a:rPr lang="en-US" sz="2187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(HiveMQ Broker)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6561" y="3833202"/>
            <a:ext cx="3510088" cy="1927200"/>
            <a:chOff x="0" y="0"/>
            <a:chExt cx="924468" cy="5075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4468" cy="507575"/>
            </a:xfrm>
            <a:custGeom>
              <a:avLst/>
              <a:gdLst/>
              <a:ahLst/>
              <a:cxnLst/>
              <a:rect l="l" t="t" r="r" b="b"/>
              <a:pathLst>
                <a:path w="924468" h="507575">
                  <a:moveTo>
                    <a:pt x="112487" y="0"/>
                  </a:moveTo>
                  <a:lnTo>
                    <a:pt x="811981" y="0"/>
                  </a:lnTo>
                  <a:cubicBezTo>
                    <a:pt x="874106" y="0"/>
                    <a:pt x="924468" y="50362"/>
                    <a:pt x="924468" y="112487"/>
                  </a:cubicBezTo>
                  <a:lnTo>
                    <a:pt x="924468" y="395089"/>
                  </a:lnTo>
                  <a:cubicBezTo>
                    <a:pt x="924468" y="457213"/>
                    <a:pt x="874106" y="507575"/>
                    <a:pt x="811981" y="507575"/>
                  </a:cubicBezTo>
                  <a:lnTo>
                    <a:pt x="112487" y="507575"/>
                  </a:lnTo>
                  <a:cubicBezTo>
                    <a:pt x="50362" y="507575"/>
                    <a:pt x="0" y="457213"/>
                    <a:pt x="0" y="395089"/>
                  </a:cubicBezTo>
                  <a:lnTo>
                    <a:pt x="0" y="112487"/>
                  </a:lnTo>
                  <a:cubicBezTo>
                    <a:pt x="0" y="50362"/>
                    <a:pt x="50362" y="0"/>
                    <a:pt x="112487" y="0"/>
                  </a:cubicBezTo>
                  <a:close/>
                </a:path>
              </a:pathLst>
            </a:custGeom>
            <a:solidFill>
              <a:srgbClr val="4A4A4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924468" cy="60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1"/>
                </a:lnSpc>
              </a:pPr>
              <a:r>
                <a:rPr lang="en-US" sz="2187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SendGrid</a:t>
              </a:r>
            </a:p>
            <a:p>
              <a:pPr algn="ctr">
                <a:lnSpc>
                  <a:spcPts val="3236"/>
                </a:lnSpc>
              </a:pPr>
              <a:r>
                <a:rPr lang="en-US" sz="1987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Email alert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26561" y="6842424"/>
            <a:ext cx="3510088" cy="1927200"/>
            <a:chOff x="0" y="0"/>
            <a:chExt cx="924468" cy="5075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24468" cy="507575"/>
            </a:xfrm>
            <a:custGeom>
              <a:avLst/>
              <a:gdLst/>
              <a:ahLst/>
              <a:cxnLst/>
              <a:rect l="l" t="t" r="r" b="b"/>
              <a:pathLst>
                <a:path w="924468" h="507575">
                  <a:moveTo>
                    <a:pt x="112487" y="0"/>
                  </a:moveTo>
                  <a:lnTo>
                    <a:pt x="811981" y="0"/>
                  </a:lnTo>
                  <a:cubicBezTo>
                    <a:pt x="874106" y="0"/>
                    <a:pt x="924468" y="50362"/>
                    <a:pt x="924468" y="112487"/>
                  </a:cubicBezTo>
                  <a:lnTo>
                    <a:pt x="924468" y="395089"/>
                  </a:lnTo>
                  <a:cubicBezTo>
                    <a:pt x="924468" y="457213"/>
                    <a:pt x="874106" y="507575"/>
                    <a:pt x="811981" y="507575"/>
                  </a:cubicBezTo>
                  <a:lnTo>
                    <a:pt x="112487" y="507575"/>
                  </a:lnTo>
                  <a:cubicBezTo>
                    <a:pt x="50362" y="507575"/>
                    <a:pt x="0" y="457213"/>
                    <a:pt x="0" y="395089"/>
                  </a:cubicBezTo>
                  <a:lnTo>
                    <a:pt x="0" y="112487"/>
                  </a:lnTo>
                  <a:cubicBezTo>
                    <a:pt x="0" y="50362"/>
                    <a:pt x="50362" y="0"/>
                    <a:pt x="112487" y="0"/>
                  </a:cubicBezTo>
                  <a:close/>
                </a:path>
              </a:pathLst>
            </a:custGeom>
            <a:solidFill>
              <a:srgbClr val="4A4A4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924468" cy="60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1"/>
                </a:lnSpc>
              </a:pPr>
              <a:r>
                <a:rPr lang="en-US" sz="2187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Twilio </a:t>
              </a:r>
            </a:p>
            <a:p>
              <a:pPr algn="ctr">
                <a:lnSpc>
                  <a:spcPts val="3236"/>
                </a:lnSpc>
              </a:pPr>
              <a:r>
                <a:rPr lang="en-US" sz="1987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SMS alert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10298174" y="1783751"/>
            <a:ext cx="2051438" cy="0"/>
          </a:xfrm>
          <a:prstGeom prst="line">
            <a:avLst/>
          </a:prstGeom>
          <a:ln w="76200" cap="flat">
            <a:solidFill>
              <a:srgbClr val="4A4A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AutoShape 29"/>
          <p:cNvSpPr/>
          <p:nvPr/>
        </p:nvSpPr>
        <p:spPr>
          <a:xfrm flipH="1">
            <a:off x="4736649" y="4796802"/>
            <a:ext cx="2044894" cy="0"/>
          </a:xfrm>
          <a:prstGeom prst="line">
            <a:avLst/>
          </a:prstGeom>
          <a:ln w="76200" cap="flat">
            <a:solidFill>
              <a:srgbClr val="4A4A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0" name="AutoShape 30"/>
          <p:cNvSpPr/>
          <p:nvPr/>
        </p:nvSpPr>
        <p:spPr>
          <a:xfrm flipH="1" flipV="1">
            <a:off x="4736649" y="7806025"/>
            <a:ext cx="1073204" cy="0"/>
          </a:xfrm>
          <a:prstGeom prst="line">
            <a:avLst/>
          </a:prstGeom>
          <a:ln w="76200" cap="flat">
            <a:solidFill>
              <a:srgbClr val="4A4A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AutoShape 31"/>
          <p:cNvSpPr/>
          <p:nvPr/>
        </p:nvSpPr>
        <p:spPr>
          <a:xfrm>
            <a:off x="8539858" y="5760402"/>
            <a:ext cx="3272" cy="1082022"/>
          </a:xfrm>
          <a:prstGeom prst="line">
            <a:avLst/>
          </a:prstGeom>
          <a:ln w="76200" cap="flat">
            <a:solidFill>
              <a:srgbClr val="4A4A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AutoShape 32"/>
          <p:cNvSpPr/>
          <p:nvPr/>
        </p:nvSpPr>
        <p:spPr>
          <a:xfrm>
            <a:off x="14101093" y="5758488"/>
            <a:ext cx="3563" cy="1083936"/>
          </a:xfrm>
          <a:prstGeom prst="line">
            <a:avLst/>
          </a:prstGeom>
          <a:ln w="76200" cap="flat">
            <a:solidFill>
              <a:srgbClr val="4A4A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AutoShape 33"/>
          <p:cNvSpPr/>
          <p:nvPr/>
        </p:nvSpPr>
        <p:spPr>
          <a:xfrm flipH="1">
            <a:off x="14101093" y="2747352"/>
            <a:ext cx="3563" cy="1083936"/>
          </a:xfrm>
          <a:prstGeom prst="line">
            <a:avLst/>
          </a:prstGeom>
          <a:ln w="76200" cap="flat">
            <a:solidFill>
              <a:srgbClr val="4A4A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" name="AutoShape 34"/>
          <p:cNvSpPr/>
          <p:nvPr/>
        </p:nvSpPr>
        <p:spPr>
          <a:xfrm flipH="1" flipV="1">
            <a:off x="8543130" y="3195027"/>
            <a:ext cx="5561525" cy="0"/>
          </a:xfrm>
          <a:prstGeom prst="line">
            <a:avLst/>
          </a:prstGeom>
          <a:ln w="76200" cap="flat">
            <a:solidFill>
              <a:srgbClr val="4A4A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AutoShape 35"/>
          <p:cNvSpPr/>
          <p:nvPr/>
        </p:nvSpPr>
        <p:spPr>
          <a:xfrm flipH="1">
            <a:off x="8539858" y="3195027"/>
            <a:ext cx="3272" cy="638175"/>
          </a:xfrm>
          <a:prstGeom prst="line">
            <a:avLst/>
          </a:prstGeom>
          <a:ln w="76200" cap="flat">
            <a:solidFill>
              <a:srgbClr val="4A4A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 flipH="1">
            <a:off x="5753770" y="4796802"/>
            <a:ext cx="8598" cy="3004082"/>
          </a:xfrm>
          <a:prstGeom prst="line">
            <a:avLst/>
          </a:prstGeom>
          <a:ln w="76200" cap="flat">
            <a:solidFill>
              <a:srgbClr val="4A4A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 flipV="1">
            <a:off x="10298174" y="4794888"/>
            <a:ext cx="2047875" cy="1914"/>
          </a:xfrm>
          <a:prstGeom prst="line">
            <a:avLst/>
          </a:prstGeom>
          <a:ln w="76200" cap="flat">
            <a:solidFill>
              <a:srgbClr val="4A4A4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Freeform 38"/>
          <p:cNvSpPr/>
          <p:nvPr/>
        </p:nvSpPr>
        <p:spPr>
          <a:xfrm>
            <a:off x="1226561" y="1375958"/>
            <a:ext cx="781480" cy="815586"/>
          </a:xfrm>
          <a:custGeom>
            <a:avLst/>
            <a:gdLst/>
            <a:ahLst/>
            <a:cxnLst/>
            <a:rect l="l" t="t" r="r" b="b"/>
            <a:pathLst>
              <a:path w="781480" h="815586">
                <a:moveTo>
                  <a:pt x="0" y="0"/>
                </a:moveTo>
                <a:lnTo>
                  <a:pt x="781480" y="0"/>
                </a:lnTo>
                <a:lnTo>
                  <a:pt x="781480" y="815586"/>
                </a:lnTo>
                <a:lnTo>
                  <a:pt x="0" y="815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2268385" y="1347383"/>
            <a:ext cx="3711511" cy="84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8"/>
              </a:lnSpc>
            </a:pPr>
            <a:r>
              <a:rPr lang="en-US" sz="5362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Flowchart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49933" y="-349820"/>
            <a:ext cx="18288000" cy="3303476"/>
            <a:chOff x="0" y="0"/>
            <a:chExt cx="2833290" cy="5117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33290" cy="511795"/>
            </a:xfrm>
            <a:custGeom>
              <a:avLst/>
              <a:gdLst/>
              <a:ahLst/>
              <a:cxnLst/>
              <a:rect l="l" t="t" r="r" b="b"/>
              <a:pathLst>
                <a:path w="2833290" h="511795">
                  <a:moveTo>
                    <a:pt x="0" y="0"/>
                  </a:moveTo>
                  <a:lnTo>
                    <a:pt x="2833290" y="0"/>
                  </a:lnTo>
                  <a:lnTo>
                    <a:pt x="2833290" y="511795"/>
                  </a:lnTo>
                  <a:lnTo>
                    <a:pt x="0" y="511795"/>
                  </a:lnTo>
                  <a:close/>
                </a:path>
              </a:pathLst>
            </a:custGeom>
            <a:blipFill>
              <a:blip r:embed="rId2"/>
              <a:stretch>
                <a:fillRect t="-134700" b="-134700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2200280" y="4430953"/>
            <a:ext cx="4458713" cy="4827347"/>
          </a:xfrm>
          <a:custGeom>
            <a:avLst/>
            <a:gdLst/>
            <a:ahLst/>
            <a:cxnLst/>
            <a:rect l="l" t="t" r="r" b="b"/>
            <a:pathLst>
              <a:path w="4458713" h="4827347">
                <a:moveTo>
                  <a:pt x="0" y="0"/>
                </a:moveTo>
                <a:lnTo>
                  <a:pt x="4458714" y="0"/>
                </a:lnTo>
                <a:lnTo>
                  <a:pt x="4458714" y="4827347"/>
                </a:lnTo>
                <a:lnTo>
                  <a:pt x="0" y="4827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256769"/>
            <a:ext cx="6085842" cy="76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4862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Data Flow Process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211878"/>
            <a:ext cx="10568784" cy="527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1. Simulate fuel system parameters (RPM, throttle, pressure, temp, flow)</a:t>
            </a:r>
          </a:p>
          <a:p>
            <a:pPr algn="l">
              <a:lnSpc>
                <a:spcPts val="4703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2. Optional fault injection (clog, leak, surge, sensor failure)</a:t>
            </a:r>
          </a:p>
          <a:p>
            <a:pPr algn="l">
              <a:lnSpc>
                <a:spcPts val="4703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3. ML anomaly detection using Isolation Forest model</a:t>
            </a:r>
          </a:p>
          <a:p>
            <a:pPr algn="l">
              <a:lnSpc>
                <a:spcPts val="4703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4. Infer probable cause if anomaly detected</a:t>
            </a:r>
          </a:p>
          <a:p>
            <a:pPr algn="l">
              <a:lnSpc>
                <a:spcPts val="4703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5. Store telemetry data in MongoDB with anomaly flag</a:t>
            </a:r>
          </a:p>
          <a:p>
            <a:pPr algn="l">
              <a:lnSpc>
                <a:spcPts val="4703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6. Publish clean telemetry to MQTT broker (external systems)</a:t>
            </a:r>
          </a:p>
          <a:p>
            <a:pPr algn="l">
              <a:lnSpc>
                <a:spcPts val="4703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7. Send email alerts via SendGrid for anomalies and SMS alerts via Twilio.</a:t>
            </a:r>
          </a:p>
          <a:p>
            <a:pPr algn="l">
              <a:lnSpc>
                <a:spcPts val="4703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8. Export anomaly data as CSV/JSON for analysis</a:t>
            </a:r>
          </a:p>
          <a:p>
            <a:pPr algn="l">
              <a:lnSpc>
                <a:spcPts val="4703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9. Continuous monitoring and model retraining capability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95635" y="596652"/>
            <a:ext cx="5683300" cy="712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37">
                <a:solidFill>
                  <a:srgbClr val="282824"/>
                </a:solidFill>
                <a:latin typeface="Yeseva One"/>
                <a:ea typeface="Yeseva One"/>
                <a:cs typeface="Yeseva One"/>
                <a:sym typeface="Yeseva One"/>
              </a:rPr>
              <a:t>Key Features: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5635" y="1790105"/>
            <a:ext cx="511374" cy="511374"/>
            <a:chOff x="0" y="0"/>
            <a:chExt cx="681832" cy="681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1863" cy="681863"/>
            </a:xfrm>
            <a:custGeom>
              <a:avLst/>
              <a:gdLst/>
              <a:ahLst/>
              <a:cxnLst/>
              <a:rect l="l" t="t" r="r" b="b"/>
              <a:pathLst>
                <a:path w="681863" h="681863">
                  <a:moveTo>
                    <a:pt x="0" y="45466"/>
                  </a:moveTo>
                  <a:cubicBezTo>
                    <a:pt x="0" y="20320"/>
                    <a:pt x="20320" y="0"/>
                    <a:pt x="45466" y="0"/>
                  </a:cubicBezTo>
                  <a:lnTo>
                    <a:pt x="636397" y="0"/>
                  </a:lnTo>
                  <a:cubicBezTo>
                    <a:pt x="661543" y="0"/>
                    <a:pt x="681863" y="20320"/>
                    <a:pt x="681863" y="45466"/>
                  </a:cubicBezTo>
                  <a:lnTo>
                    <a:pt x="681863" y="636397"/>
                  </a:lnTo>
                  <a:cubicBezTo>
                    <a:pt x="681863" y="661543"/>
                    <a:pt x="661543" y="681863"/>
                    <a:pt x="636397" y="681863"/>
                  </a:cubicBezTo>
                  <a:lnTo>
                    <a:pt x="45466" y="681863"/>
                  </a:lnTo>
                  <a:cubicBezTo>
                    <a:pt x="20320" y="681863"/>
                    <a:pt x="0" y="661416"/>
                    <a:pt x="0" y="636397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34269" y="1761530"/>
            <a:ext cx="4944666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Real-time fuel system simulation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269" y="2158604"/>
            <a:ext cx="15958096" cy="38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1950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The system includes a real-time simulation of the helicopter fuel system, providing dynamic data for monitoring and analysis.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95635" y="3177779"/>
            <a:ext cx="511374" cy="511374"/>
            <a:chOff x="0" y="0"/>
            <a:chExt cx="681832" cy="6818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1863" cy="681863"/>
            </a:xfrm>
            <a:custGeom>
              <a:avLst/>
              <a:gdLst/>
              <a:ahLst/>
              <a:cxnLst/>
              <a:rect l="l" t="t" r="r" b="b"/>
              <a:pathLst>
                <a:path w="681863" h="681863">
                  <a:moveTo>
                    <a:pt x="0" y="45466"/>
                  </a:moveTo>
                  <a:cubicBezTo>
                    <a:pt x="0" y="20320"/>
                    <a:pt x="20320" y="0"/>
                    <a:pt x="45466" y="0"/>
                  </a:cubicBezTo>
                  <a:lnTo>
                    <a:pt x="636397" y="0"/>
                  </a:lnTo>
                  <a:cubicBezTo>
                    <a:pt x="661543" y="0"/>
                    <a:pt x="681863" y="20320"/>
                    <a:pt x="681863" y="45466"/>
                  </a:cubicBezTo>
                  <a:lnTo>
                    <a:pt x="681863" y="636397"/>
                  </a:lnTo>
                  <a:cubicBezTo>
                    <a:pt x="681863" y="661543"/>
                    <a:pt x="661543" y="681863"/>
                    <a:pt x="636397" y="681863"/>
                  </a:cubicBezTo>
                  <a:lnTo>
                    <a:pt x="45466" y="681863"/>
                  </a:lnTo>
                  <a:cubicBezTo>
                    <a:pt x="20320" y="681863"/>
                    <a:pt x="0" y="661416"/>
                    <a:pt x="0" y="636397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534269" y="3149202"/>
            <a:ext cx="5173695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MQTT telemetry streaming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4269" y="3546278"/>
            <a:ext cx="15958096" cy="38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1950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Telemetry data is streamed in real-time using MQTT, ensuring low-latency data transfer.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95635" y="4565451"/>
            <a:ext cx="511374" cy="511374"/>
            <a:chOff x="0" y="0"/>
            <a:chExt cx="681832" cy="6818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1863" cy="681863"/>
            </a:xfrm>
            <a:custGeom>
              <a:avLst/>
              <a:gdLst/>
              <a:ahLst/>
              <a:cxnLst/>
              <a:rect l="l" t="t" r="r" b="b"/>
              <a:pathLst>
                <a:path w="681863" h="681863">
                  <a:moveTo>
                    <a:pt x="0" y="45466"/>
                  </a:moveTo>
                  <a:cubicBezTo>
                    <a:pt x="0" y="20320"/>
                    <a:pt x="20320" y="0"/>
                    <a:pt x="45466" y="0"/>
                  </a:cubicBezTo>
                  <a:lnTo>
                    <a:pt x="636397" y="0"/>
                  </a:lnTo>
                  <a:cubicBezTo>
                    <a:pt x="661543" y="0"/>
                    <a:pt x="681863" y="20320"/>
                    <a:pt x="681863" y="45466"/>
                  </a:cubicBezTo>
                  <a:lnTo>
                    <a:pt x="681863" y="636397"/>
                  </a:lnTo>
                  <a:cubicBezTo>
                    <a:pt x="681863" y="661543"/>
                    <a:pt x="661543" y="681863"/>
                    <a:pt x="636397" y="681863"/>
                  </a:cubicBezTo>
                  <a:lnTo>
                    <a:pt x="45466" y="681863"/>
                  </a:lnTo>
                  <a:cubicBezTo>
                    <a:pt x="20320" y="681863"/>
                    <a:pt x="0" y="661416"/>
                    <a:pt x="0" y="636397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534269" y="4536876"/>
            <a:ext cx="4601303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MongoDB data logging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4269" y="4933950"/>
            <a:ext cx="15958096" cy="38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1950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All telemetry and fault data are logged in MongoDB for historical analysis and model training.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95635" y="5953125"/>
            <a:ext cx="511374" cy="511374"/>
            <a:chOff x="0" y="0"/>
            <a:chExt cx="681832" cy="6818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81863" cy="681863"/>
            </a:xfrm>
            <a:custGeom>
              <a:avLst/>
              <a:gdLst/>
              <a:ahLst/>
              <a:cxnLst/>
              <a:rect l="l" t="t" r="r" b="b"/>
              <a:pathLst>
                <a:path w="681863" h="681863">
                  <a:moveTo>
                    <a:pt x="0" y="45466"/>
                  </a:moveTo>
                  <a:cubicBezTo>
                    <a:pt x="0" y="20320"/>
                    <a:pt x="20320" y="0"/>
                    <a:pt x="45466" y="0"/>
                  </a:cubicBezTo>
                  <a:lnTo>
                    <a:pt x="636397" y="0"/>
                  </a:lnTo>
                  <a:cubicBezTo>
                    <a:pt x="661543" y="0"/>
                    <a:pt x="681863" y="20320"/>
                    <a:pt x="681863" y="45466"/>
                  </a:cubicBezTo>
                  <a:lnTo>
                    <a:pt x="681863" y="636397"/>
                  </a:lnTo>
                  <a:cubicBezTo>
                    <a:pt x="681863" y="661543"/>
                    <a:pt x="661543" y="681863"/>
                    <a:pt x="636397" y="681863"/>
                  </a:cubicBezTo>
                  <a:lnTo>
                    <a:pt x="45466" y="681863"/>
                  </a:lnTo>
                  <a:cubicBezTo>
                    <a:pt x="20320" y="681863"/>
                    <a:pt x="0" y="661416"/>
                    <a:pt x="0" y="636397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534269" y="5924550"/>
            <a:ext cx="477960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REST APIs for telemetry + faults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4269" y="6321624"/>
            <a:ext cx="15958096" cy="38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1950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REST APIs are provided for seamless integration and access to telemetry and fault data.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95635" y="7340799"/>
            <a:ext cx="511374" cy="511374"/>
            <a:chOff x="0" y="0"/>
            <a:chExt cx="681832" cy="6818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81863" cy="681863"/>
            </a:xfrm>
            <a:custGeom>
              <a:avLst/>
              <a:gdLst/>
              <a:ahLst/>
              <a:cxnLst/>
              <a:rect l="l" t="t" r="r" b="b"/>
              <a:pathLst>
                <a:path w="681863" h="681863">
                  <a:moveTo>
                    <a:pt x="0" y="45466"/>
                  </a:moveTo>
                  <a:cubicBezTo>
                    <a:pt x="0" y="20320"/>
                    <a:pt x="20320" y="0"/>
                    <a:pt x="45466" y="0"/>
                  </a:cubicBezTo>
                  <a:lnTo>
                    <a:pt x="636397" y="0"/>
                  </a:lnTo>
                  <a:cubicBezTo>
                    <a:pt x="661543" y="0"/>
                    <a:pt x="681863" y="20320"/>
                    <a:pt x="681863" y="45466"/>
                  </a:cubicBezTo>
                  <a:lnTo>
                    <a:pt x="681863" y="636397"/>
                  </a:lnTo>
                  <a:cubicBezTo>
                    <a:pt x="681863" y="661543"/>
                    <a:pt x="661543" y="681863"/>
                    <a:pt x="636397" y="681863"/>
                  </a:cubicBezTo>
                  <a:lnTo>
                    <a:pt x="45466" y="681863"/>
                  </a:lnTo>
                  <a:cubicBezTo>
                    <a:pt x="20320" y="681863"/>
                    <a:pt x="0" y="661416"/>
                    <a:pt x="0" y="636397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534269" y="7312224"/>
            <a:ext cx="6485774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AI-based anomaly detection (Isolation Forest)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34269" y="7709298"/>
            <a:ext cx="15958096" cy="38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1950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An AI-based anomaly detection system, utilizing Isolation Forest, identifies unusual patterns in the fuel system data.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95635" y="8728472"/>
            <a:ext cx="511374" cy="511374"/>
            <a:chOff x="0" y="0"/>
            <a:chExt cx="681832" cy="6818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1863" cy="681863"/>
            </a:xfrm>
            <a:custGeom>
              <a:avLst/>
              <a:gdLst/>
              <a:ahLst/>
              <a:cxnLst/>
              <a:rect l="l" t="t" r="r" b="b"/>
              <a:pathLst>
                <a:path w="681863" h="681863">
                  <a:moveTo>
                    <a:pt x="0" y="45466"/>
                  </a:moveTo>
                  <a:cubicBezTo>
                    <a:pt x="0" y="20320"/>
                    <a:pt x="20320" y="0"/>
                    <a:pt x="45466" y="0"/>
                  </a:cubicBezTo>
                  <a:lnTo>
                    <a:pt x="636397" y="0"/>
                  </a:lnTo>
                  <a:cubicBezTo>
                    <a:pt x="661543" y="0"/>
                    <a:pt x="681863" y="20320"/>
                    <a:pt x="681863" y="45466"/>
                  </a:cubicBezTo>
                  <a:lnTo>
                    <a:pt x="681863" y="636397"/>
                  </a:lnTo>
                  <a:cubicBezTo>
                    <a:pt x="681863" y="661543"/>
                    <a:pt x="661543" y="681863"/>
                    <a:pt x="636397" y="681863"/>
                  </a:cubicBezTo>
                  <a:lnTo>
                    <a:pt x="45466" y="681863"/>
                  </a:lnTo>
                  <a:cubicBezTo>
                    <a:pt x="20320" y="681863"/>
                    <a:pt x="0" y="661416"/>
                    <a:pt x="0" y="636397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534269" y="8699896"/>
            <a:ext cx="4944666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82824"/>
                </a:solidFill>
                <a:latin typeface="Arimo Bold"/>
                <a:ea typeface="Arimo Bold"/>
                <a:cs typeface="Arimo Bold"/>
                <a:sym typeface="Arimo Bold"/>
              </a:rPr>
              <a:t>React dashboard with live charts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4269" y="9096971"/>
            <a:ext cx="15958096" cy="38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1950">
                <a:solidFill>
                  <a:srgbClr val="282824"/>
                </a:solidFill>
                <a:latin typeface="Arimo"/>
                <a:ea typeface="Arimo"/>
                <a:cs typeface="Arimo"/>
                <a:sym typeface="Arimo"/>
              </a:rPr>
              <a:t>A user-friendly React dashboard displays live charts of the fuel system parameters, providing real-time insights.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01080" y="1916311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01080" y="3274219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01080" y="4647852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1080" y="6019800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1080" y="7426524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01080" y="8795147"/>
            <a:ext cx="300484" cy="34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927</Words>
  <Application>Microsoft Office PowerPoint</Application>
  <PresentationFormat>Custom</PresentationFormat>
  <Paragraphs>173</Paragraphs>
  <Slides>13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Lato</vt:lpstr>
      <vt:lpstr>Calibri</vt:lpstr>
      <vt:lpstr>Yeseva One</vt:lpstr>
      <vt:lpstr>Arimo</vt:lpstr>
      <vt:lpstr>Arial</vt:lpstr>
      <vt:lpstr>Lato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 AEROTHON</dc:title>
  <cp:lastModifiedBy>prasant nair</cp:lastModifiedBy>
  <cp:revision>2</cp:revision>
  <dcterms:created xsi:type="dcterms:W3CDTF">2006-08-16T00:00:00Z</dcterms:created>
  <dcterms:modified xsi:type="dcterms:W3CDTF">2025-07-05T12:40:17Z</dcterms:modified>
  <dc:identifier>DAGsHiMMJxI</dc:identifier>
</cp:coreProperties>
</file>